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0" r:id="rId5"/>
    <p:sldId id="261" r:id="rId6"/>
    <p:sldId id="262" r:id="rId7"/>
    <p:sldId id="263" r:id="rId8"/>
    <p:sldId id="273" r:id="rId9"/>
    <p:sldId id="266" r:id="rId10"/>
    <p:sldId id="265" r:id="rId11"/>
    <p:sldId id="267" r:id="rId12"/>
    <p:sldId id="275" r:id="rId13"/>
    <p:sldId id="276" r:id="rId14"/>
    <p:sldId id="27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0033"/>
    <a:srgbClr val="FF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94660"/>
  </p:normalViewPr>
  <p:slideViewPr>
    <p:cSldViewPr>
      <p:cViewPr varScale="1">
        <p:scale>
          <a:sx n="70" d="100"/>
          <a:sy n="70" d="100"/>
        </p:scale>
        <p:origin x="-1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98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16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6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839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40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3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4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1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34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109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7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2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th.bme.hu/urlap/21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 smtClean="0">
                <a:cs typeface="DaunPenh" pitchFamily="2" charset="0"/>
              </a:rPr>
              <a:t>Új Nemzeti Kiválóság Program Ösztöndíjak</a:t>
            </a:r>
            <a:endParaRPr lang="hu-HU" sz="4800" b="1" dirty="0">
              <a:cs typeface="DaunPenh" pitchFamily="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226017" cy="2226017"/>
          </a:xfrm>
          <a:prstGeom prst="rect">
            <a:avLst/>
          </a:prstGeom>
        </p:spPr>
      </p:pic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b="1" dirty="0" smtClean="0"/>
              <a:t>Pályázati feltételek:</a:t>
            </a:r>
            <a:r>
              <a:rPr lang="hu-HU" sz="2300" dirty="0" smtClean="0"/>
              <a:t> Dr. </a:t>
            </a:r>
            <a:r>
              <a:rPr lang="hu-HU" sz="2300" dirty="0" err="1" smtClean="0"/>
              <a:t>Bodzay</a:t>
            </a:r>
            <a:r>
              <a:rPr lang="hu-HU" sz="2300" dirty="0" smtClean="0"/>
              <a:t> Brigitta (innovációs irodavezető) </a:t>
            </a:r>
            <a:endParaRPr lang="en-GB" sz="23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3212234" y="5877272"/>
            <a:ext cx="2695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990033"/>
                </a:solidFill>
              </a:rPr>
              <a:t>v</a:t>
            </a:r>
            <a:r>
              <a:rPr lang="en-GB" sz="2000" dirty="0" smtClean="0">
                <a:solidFill>
                  <a:srgbClr val="990033"/>
                </a:solidFill>
              </a:rPr>
              <a:t>bk_kfi@mail.bme.hu</a:t>
            </a:r>
            <a:endParaRPr lang="en-GB" sz="2000" dirty="0">
              <a:solidFill>
                <a:srgbClr val="990033"/>
              </a:solidFill>
            </a:endParaRPr>
          </a:p>
          <a:p>
            <a:pPr algn="ctr"/>
            <a:r>
              <a:rPr lang="en-GB" sz="2000" dirty="0" smtClean="0">
                <a:solidFill>
                  <a:srgbClr val="990033"/>
                </a:solidFill>
              </a:rPr>
              <a:t>http://www.ch.bme.hu/</a:t>
            </a:r>
            <a:endParaRPr lang="en-GB" sz="20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Benyújtandó mellékletek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hu-HU" sz="1700" dirty="0" smtClean="0">
                <a:solidFill>
                  <a:srgbClr val="0000CC"/>
                </a:solidFill>
              </a:rPr>
              <a:t>Pályázati adatlap (aláírva, eredetiben)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1. </a:t>
            </a:r>
            <a:r>
              <a:rPr lang="hu-HU" sz="1700" dirty="0"/>
              <a:t>melléklet: </a:t>
            </a:r>
            <a:r>
              <a:rPr lang="hu-HU" sz="1700" dirty="0" smtClean="0">
                <a:solidFill>
                  <a:srgbClr val="0000CC"/>
                </a:solidFill>
              </a:rPr>
              <a:t>Tanulmányi </a:t>
            </a:r>
            <a:r>
              <a:rPr lang="hu-HU" sz="1700" dirty="0">
                <a:solidFill>
                  <a:srgbClr val="0000CC"/>
                </a:solidFill>
              </a:rPr>
              <a:t>eredményéről szóló </a:t>
            </a:r>
            <a:r>
              <a:rPr lang="hu-HU" sz="1700" dirty="0" smtClean="0">
                <a:solidFill>
                  <a:srgbClr val="0000CC"/>
                </a:solidFill>
              </a:rPr>
              <a:t>igazolás</a:t>
            </a:r>
            <a:r>
              <a:rPr lang="hu-HU" sz="1700" dirty="0">
                <a:solidFill>
                  <a:srgbClr val="0000CC"/>
                </a:solidFill>
              </a:rPr>
              <a:t> (aláírva, eredetiben)</a:t>
            </a:r>
            <a:r>
              <a:rPr lang="hu-HU" sz="1700" dirty="0"/>
              <a:t>: </a:t>
            </a:r>
          </a:p>
          <a:p>
            <a:pPr lvl="1">
              <a:spcBef>
                <a:spcPts val="100"/>
              </a:spcBef>
            </a:pPr>
            <a:r>
              <a:rPr lang="hu-HU" sz="1700" dirty="0"/>
              <a:t>alap, mester (osztatlan) képzéses jogviszony esetében a KTH, </a:t>
            </a:r>
          </a:p>
          <a:p>
            <a:pPr lvl="1">
              <a:spcBef>
                <a:spcPts val="100"/>
              </a:spcBef>
            </a:pPr>
            <a:r>
              <a:rPr lang="hu-HU" sz="1700" dirty="0"/>
              <a:t>doktori jogviszony esetében az illetékes dékáni hivatalban kérheti kiállítását.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2. melléklet: </a:t>
            </a:r>
            <a:r>
              <a:rPr lang="hu-HU" sz="1700" dirty="0" smtClean="0">
                <a:solidFill>
                  <a:srgbClr val="0000CC"/>
                </a:solidFill>
              </a:rPr>
              <a:t>Kutatási terv </a:t>
            </a:r>
            <a:r>
              <a:rPr lang="hu-HU" sz="1700" dirty="0">
                <a:solidFill>
                  <a:srgbClr val="0000CC"/>
                </a:solidFill>
              </a:rPr>
              <a:t>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r>
              <a:rPr lang="hu-HU" sz="1700" dirty="0" smtClean="0"/>
              <a:t>: </a:t>
            </a:r>
            <a:r>
              <a:rPr lang="hu-HU" sz="1700" dirty="0"/>
              <a:t>a témavezetőnek és a tanszékvezetőnek </a:t>
            </a:r>
            <a:r>
              <a:rPr lang="hu-HU" sz="1700" dirty="0" smtClean="0"/>
              <a:t>(kivéve posztdoktor esetében) is </a:t>
            </a:r>
            <a:r>
              <a:rPr lang="hu-HU" sz="1700" dirty="0"/>
              <a:t>alá kell írnia.</a:t>
            </a:r>
          </a:p>
          <a:p>
            <a:pPr lvl="1">
              <a:spcBef>
                <a:spcPts val="100"/>
              </a:spcBef>
            </a:pPr>
            <a:r>
              <a:rPr lang="hu-HU" sz="1700" dirty="0" smtClean="0">
                <a:solidFill>
                  <a:srgbClr val="FF0000"/>
                </a:solidFill>
              </a:rPr>
              <a:t>2.a Tanszékvezetői nyilatkozat </a:t>
            </a:r>
            <a:r>
              <a:rPr lang="hu-HU" sz="1700" dirty="0" smtClean="0">
                <a:solidFill>
                  <a:srgbClr val="0000CC"/>
                </a:solidFill>
              </a:rPr>
              <a:t>(</a:t>
            </a:r>
            <a:r>
              <a:rPr lang="hu-HU" sz="1700" dirty="0">
                <a:solidFill>
                  <a:srgbClr val="0000CC"/>
                </a:solidFill>
              </a:rPr>
              <a:t>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endParaRPr lang="hu-HU" sz="1700" dirty="0">
              <a:solidFill>
                <a:srgbClr val="FF0000"/>
              </a:solidFill>
            </a:endParaRPr>
          </a:p>
          <a:p>
            <a:pPr lvl="1">
              <a:spcBef>
                <a:spcPts val="100"/>
              </a:spcBef>
            </a:pPr>
            <a:r>
              <a:rPr lang="hu-HU" sz="1700" dirty="0" smtClean="0">
                <a:solidFill>
                  <a:srgbClr val="FF0000"/>
                </a:solidFill>
              </a:rPr>
              <a:t>2.b Extra </a:t>
            </a:r>
            <a:r>
              <a:rPr lang="hu-HU" sz="1700" dirty="0">
                <a:solidFill>
                  <a:srgbClr val="FF0000"/>
                </a:solidFill>
              </a:rPr>
              <a:t>kutatási tevékenység leírása ÚNKP-3 </a:t>
            </a:r>
            <a:r>
              <a:rPr lang="hu-HU" sz="1700" dirty="0" smtClean="0">
                <a:solidFill>
                  <a:srgbClr val="FF0000"/>
                </a:solidFill>
              </a:rPr>
              <a:t>esetén </a:t>
            </a:r>
            <a:r>
              <a:rPr lang="hu-HU" sz="1700" dirty="0">
                <a:solidFill>
                  <a:srgbClr val="0000CC"/>
                </a:solidFill>
              </a:rPr>
              <a:t>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endParaRPr lang="hu-HU" sz="1700" dirty="0">
              <a:solidFill>
                <a:srgbClr val="FF0000"/>
              </a:solidFill>
            </a:endParaRPr>
          </a:p>
          <a:p>
            <a:pPr>
              <a:spcBef>
                <a:spcPts val="100"/>
              </a:spcBef>
            </a:pPr>
            <a:r>
              <a:rPr lang="hu-HU" sz="1700" dirty="0"/>
              <a:t>3. melléklet: </a:t>
            </a:r>
            <a:r>
              <a:rPr lang="hu-HU" sz="1700" dirty="0">
                <a:solidFill>
                  <a:srgbClr val="0000CC"/>
                </a:solidFill>
              </a:rPr>
              <a:t>A BME által kiadott </a:t>
            </a:r>
            <a:r>
              <a:rPr lang="hu-HU" sz="1700" dirty="0" smtClean="0">
                <a:solidFill>
                  <a:srgbClr val="0000CC"/>
                </a:solidFill>
              </a:rPr>
              <a:t>szándéknyilatkozat </a:t>
            </a:r>
            <a:r>
              <a:rPr lang="hu-HU" sz="1700" dirty="0">
                <a:solidFill>
                  <a:srgbClr val="0000CC"/>
                </a:solidFill>
              </a:rPr>
              <a:t>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r>
              <a:rPr lang="hu-HU" sz="1700" dirty="0" smtClean="0"/>
              <a:t>: </a:t>
            </a:r>
            <a:r>
              <a:rPr lang="hu-HU" sz="1700" dirty="0"/>
              <a:t>Az aláírt kutatási terv megléte feltétele a szándéknyilatkozatnak, melyet az illetékes dékán, vagy helyettese jogosult aláírni.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4. </a:t>
            </a:r>
            <a:r>
              <a:rPr lang="hu-HU" sz="1700" dirty="0"/>
              <a:t>melléklet: </a:t>
            </a:r>
            <a:r>
              <a:rPr lang="hu-HU" sz="1700" dirty="0" smtClean="0">
                <a:solidFill>
                  <a:srgbClr val="0000CC"/>
                </a:solidFill>
              </a:rPr>
              <a:t>Pályázói nyilatkozat </a:t>
            </a:r>
            <a:r>
              <a:rPr lang="hu-HU" sz="1700" dirty="0">
                <a:solidFill>
                  <a:srgbClr val="0000CC"/>
                </a:solidFill>
              </a:rPr>
              <a:t>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  <a:endParaRPr lang="hu-HU" sz="1700" dirty="0">
              <a:solidFill>
                <a:srgbClr val="0000CC"/>
              </a:solidFill>
            </a:endParaRPr>
          </a:p>
          <a:p>
            <a:pPr marL="342900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hu-HU" sz="1700" dirty="0">
                <a:solidFill>
                  <a:srgbClr val="0000CC"/>
                </a:solidFill>
              </a:rPr>
              <a:t>Motivációs levél 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Tudományos </a:t>
            </a:r>
            <a:r>
              <a:rPr lang="hu-HU" sz="1700" dirty="0"/>
              <a:t>tevékenységét bemutató, elismerő dokumentáció, vagy annak </a:t>
            </a:r>
            <a:r>
              <a:rPr lang="hu-HU" sz="1700" dirty="0" smtClean="0"/>
              <a:t>másolata</a:t>
            </a:r>
          </a:p>
          <a:p>
            <a:pPr>
              <a:spcBef>
                <a:spcPts val="100"/>
              </a:spcBef>
            </a:pPr>
            <a:r>
              <a:rPr lang="hu-HU" sz="1700" dirty="0" smtClean="0"/>
              <a:t>Nyelvtudását igazoló </a:t>
            </a:r>
            <a:r>
              <a:rPr lang="hu-HU" sz="1700" dirty="0"/>
              <a:t>dokumentumok , vagy annak másolata</a:t>
            </a:r>
            <a:endParaRPr lang="hu-HU" sz="1700" dirty="0" smtClean="0"/>
          </a:p>
          <a:p>
            <a:pPr>
              <a:spcBef>
                <a:spcPts val="100"/>
              </a:spcBef>
            </a:pPr>
            <a:r>
              <a:rPr lang="hu-HU" sz="1700" dirty="0" smtClean="0"/>
              <a:t>180 </a:t>
            </a:r>
            <a:r>
              <a:rPr lang="hu-HU" sz="1700" dirty="0"/>
              <a:t>napnál nem </a:t>
            </a:r>
            <a:r>
              <a:rPr lang="hu-HU" sz="1700" dirty="0" smtClean="0"/>
              <a:t>régebbi erkölcsi bizonyítvány vagy annak másolata</a:t>
            </a:r>
          </a:p>
          <a:p>
            <a:pPr marL="342900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hu-HU" sz="1700" dirty="0" smtClean="0">
                <a:solidFill>
                  <a:srgbClr val="0000CC"/>
                </a:solidFill>
              </a:rPr>
              <a:t>A nyomtatott és elektronikus pályázatai egyezőségéről szóló </a:t>
            </a:r>
            <a:r>
              <a:rPr lang="hu-HU" sz="1700" dirty="0">
                <a:solidFill>
                  <a:srgbClr val="0000CC"/>
                </a:solidFill>
              </a:rPr>
              <a:t>nyilatkozat (aláírva, eredetiben</a:t>
            </a:r>
            <a:r>
              <a:rPr lang="hu-HU" sz="1700" dirty="0" smtClean="0">
                <a:solidFill>
                  <a:srgbClr val="0000CC"/>
                </a:solidFill>
              </a:rPr>
              <a:t>)</a:t>
            </a:r>
          </a:p>
          <a:p>
            <a:pPr marL="0" indent="0">
              <a:spcBef>
                <a:spcPts val="100"/>
              </a:spcBef>
              <a:buNone/>
            </a:pPr>
            <a:endParaRPr lang="hu-HU" sz="1700" dirty="0"/>
          </a:p>
          <a:p>
            <a:pPr marL="0" indent="0">
              <a:spcBef>
                <a:spcPts val="10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</a:rPr>
              <a:t>VBK nyilatkozatai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hu-HU" sz="1700" dirty="0" smtClean="0">
                <a:solidFill>
                  <a:srgbClr val="0000CC"/>
                </a:solidFill>
              </a:rPr>
              <a:t>Aláírandó</a:t>
            </a:r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30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3809" y="0"/>
            <a:ext cx="8229600" cy="1143000"/>
          </a:xfrm>
        </p:spPr>
        <p:txBody>
          <a:bodyPr/>
          <a:lstStyle/>
          <a:p>
            <a:r>
              <a:rPr lang="hu-HU" dirty="0" smtClean="0"/>
              <a:t>Ütemterv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60698"/>
              </p:ext>
            </p:extLst>
          </p:nvPr>
        </p:nvGraphicFramePr>
        <p:xfrm>
          <a:off x="395536" y="1418052"/>
          <a:ext cx="8404376" cy="387324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48920"/>
                <a:gridCol w="5255543"/>
                <a:gridCol w="1099913"/>
              </a:tblGrid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Dátum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Esemény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Felelős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2016. június 27.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Pályázatok benyújtása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2016. július 8.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Pályázatok formai ellenőrzése, hiánypótlás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ügyintéző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2016. augusztus </a:t>
                      </a:r>
                      <a:r>
                        <a:rPr lang="hu-HU" sz="1700" dirty="0" smtClean="0">
                          <a:effectLst/>
                        </a:rPr>
                        <a:t>25.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Miniszteri</a:t>
                      </a:r>
                      <a:r>
                        <a:rPr lang="hu-HU" sz="17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döntés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 smtClean="0">
                          <a:effectLst/>
                        </a:rPr>
                        <a:t>Miniszter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2016. augusztus 31.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700" dirty="0" smtClean="0">
                          <a:effectLst/>
                        </a:rPr>
                        <a:t>Pályázó értesítése</a:t>
                      </a:r>
                      <a:endParaRPr lang="hu-HU" sz="17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2016. augusztus 31.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700" dirty="0" smtClean="0">
                          <a:effectLst/>
                        </a:rPr>
                        <a:t>Ösztöndíj elfogadásáról szóló nyilatkozat benyújtása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2016. szeptember 20.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Közalkalmazotti jogviszony igazolásának leadása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pályázó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2016. december 31.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Első kifizetés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PSZI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2017. február 15.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Témavezetői értékelés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ügyintéző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2017. március 31.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Második kifizetés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PSZI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2017. április 15.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Szakmai beszámoló tartalmi követelményeinek közzététele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rektor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2017. június 30.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Szakmai beszámoló benyújtása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>
                          <a:effectLst/>
                        </a:rPr>
                        <a:t>pályázó</a:t>
                      </a:r>
                      <a:endParaRPr lang="hu-H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2017. július 20.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Döntés a beszámoló jóváhagyásáról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dirty="0">
                          <a:effectLst/>
                        </a:rPr>
                        <a:t>Kar</a:t>
                      </a:r>
                      <a:endParaRPr lang="hu-H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</a:tbl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8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Összeférhetőség más pályázatokkal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1481" y="1628800"/>
            <a:ext cx="8229600" cy="4525963"/>
          </a:xfrm>
        </p:spPr>
        <p:txBody>
          <a:bodyPr>
            <a:normAutofit/>
          </a:bodyPr>
          <a:lstStyle/>
          <a:p>
            <a:r>
              <a:rPr lang="hu-HU" sz="2000" dirty="0" smtClean="0"/>
              <a:t>Ez egy kutatási ösztöndíj, nem tanulmányi</a:t>
            </a:r>
          </a:p>
          <a:p>
            <a:r>
              <a:rPr lang="hu-HU" sz="2000" dirty="0" smtClean="0"/>
              <a:t>Kettős finanszírozást a törvény tiltja</a:t>
            </a:r>
          </a:p>
          <a:p>
            <a:r>
              <a:rPr lang="hu-HU" sz="2000" dirty="0" smtClean="0"/>
              <a:t>Ugyanarra a munkára a pályázó nem vehet fel fizetést két v. több helyről.</a:t>
            </a:r>
          </a:p>
          <a:p>
            <a:r>
              <a:rPr lang="hu-HU" sz="2000" dirty="0"/>
              <a:t>Jelen ösztöndíjpályázatra pályázatot nem nyújthat be az a magánszemély, aki a Nemzeti Tehetség Program 2016. évi „Nemzet Fiatal Tehetségeiért Ösztöndíj” c. </a:t>
            </a:r>
            <a:r>
              <a:rPr lang="hu-HU" sz="2000" dirty="0" smtClean="0"/>
              <a:t>NTP-NFTÖ-16 ösztöndíjban </a:t>
            </a:r>
            <a:r>
              <a:rPr lang="hu-HU" sz="2000" dirty="0"/>
              <a:t>részesült</a:t>
            </a:r>
            <a:r>
              <a:rPr lang="hu-HU" sz="2000" dirty="0" smtClean="0"/>
              <a:t>.</a:t>
            </a:r>
          </a:p>
          <a:p>
            <a:r>
              <a:rPr lang="hu-HU" sz="2000" dirty="0" smtClean="0"/>
              <a:t>Aki más ösztöndíjat nyer, nyilatkoznia kell, hogy melyiket szeretné igénybe venni:</a:t>
            </a:r>
          </a:p>
          <a:p>
            <a:pPr lvl="1"/>
            <a:r>
              <a:rPr lang="hu-HU" sz="2000" dirty="0" smtClean="0"/>
              <a:t>OTKA bér jellegű pályázattal nem összeférhető</a:t>
            </a:r>
          </a:p>
          <a:p>
            <a:pPr lvl="1"/>
            <a:r>
              <a:rPr lang="hu-HU" sz="2000" dirty="0" smtClean="0"/>
              <a:t>MTA és Bolyai pályázatok még egyeztetés alatt állnak </a:t>
            </a:r>
          </a:p>
          <a:p>
            <a:pPr lvl="1"/>
            <a:r>
              <a:rPr lang="hu-HU" sz="2000" dirty="0" smtClean="0"/>
              <a:t>Állami doktori ösztöndíj összeférhető, ugyanis extra kutatómunkát vállal a pályázó</a:t>
            </a:r>
            <a:endParaRPr lang="hu-HU" sz="2000" dirty="0"/>
          </a:p>
          <a:p>
            <a:endParaRPr lang="hu-HU" sz="2000" dirty="0" smtClean="0"/>
          </a:p>
          <a:p>
            <a:endParaRPr lang="en-GB" sz="20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89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476" y="1268760"/>
            <a:ext cx="8229600" cy="5400600"/>
          </a:xfrm>
        </p:spPr>
        <p:txBody>
          <a:bodyPr>
            <a:noAutofit/>
          </a:bodyPr>
          <a:lstStyle/>
          <a:p>
            <a:pPr lvl="0" algn="just">
              <a:spcBef>
                <a:spcPts val="100"/>
              </a:spcBef>
            </a:pPr>
            <a:r>
              <a:rPr lang="hu-HU" sz="1600" dirty="0"/>
              <a:t>Az intézményi befogadó nyilatkozatot a Dékán, távollétében a helyettesei jogosultak kiadni, a tanszékvezető (ahol szükséges, a témavezető) által aláírt kutatási terv, illetve </a:t>
            </a:r>
            <a:r>
              <a:rPr lang="hu-HU" sz="1600" b="1" dirty="0"/>
              <a:t>2.a melléklet</a:t>
            </a:r>
            <a:r>
              <a:rPr lang="hu-HU" sz="1600" dirty="0"/>
              <a:t> </a:t>
            </a:r>
            <a:r>
              <a:rPr lang="hu-HU" sz="1600" b="1" dirty="0"/>
              <a:t>tanszékvezetői nyilatkozat </a:t>
            </a:r>
            <a:r>
              <a:rPr lang="hu-HU" sz="1600" dirty="0"/>
              <a:t>alapján.</a:t>
            </a:r>
            <a:endParaRPr lang="en-GB" sz="1600" dirty="0"/>
          </a:p>
          <a:p>
            <a:pPr lvl="0" algn="just">
              <a:spcBef>
                <a:spcPts val="100"/>
              </a:spcBef>
            </a:pPr>
            <a:r>
              <a:rPr lang="hu-HU" sz="1600" dirty="0"/>
              <a:t>A pályázatok támogatásának kritériuma, hogy a pályázó a pályázati időszak </a:t>
            </a:r>
            <a:r>
              <a:rPr lang="hu-HU" sz="1600" b="1" dirty="0"/>
              <a:t>teljes időtartamára (10 hónapra) </a:t>
            </a:r>
            <a:r>
              <a:rPr lang="hu-HU" sz="1600" dirty="0"/>
              <a:t>jogosult legyen az ösztöndíj folyósítására. </a:t>
            </a:r>
            <a:endParaRPr lang="en-GB" sz="1600" dirty="0"/>
          </a:p>
          <a:p>
            <a:pPr lvl="0">
              <a:spcBef>
                <a:spcPts val="100"/>
              </a:spcBef>
            </a:pPr>
            <a:r>
              <a:rPr lang="hu-HU" sz="1600" dirty="0"/>
              <a:t>Az ösztöndíj azok számára </a:t>
            </a:r>
            <a:r>
              <a:rPr lang="hu-HU" sz="1600" b="1" dirty="0"/>
              <a:t>nem folyósítható</a:t>
            </a:r>
            <a:r>
              <a:rPr lang="hu-HU" sz="1600" dirty="0"/>
              <a:t>, aki az ösztöndíj időtartama </a:t>
            </a:r>
            <a:r>
              <a:rPr lang="hu-HU" sz="1600" dirty="0" smtClean="0"/>
              <a:t>alatt: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szakot, képzést vagy kart vált (pl.: </a:t>
            </a:r>
            <a:r>
              <a:rPr lang="hu-HU" sz="1600" dirty="0" err="1"/>
              <a:t>MSc-ből</a:t>
            </a:r>
            <a:r>
              <a:rPr lang="hu-HU" sz="1600" dirty="0"/>
              <a:t> </a:t>
            </a:r>
            <a:r>
              <a:rPr lang="hu-HU" sz="1600" dirty="0" err="1"/>
              <a:t>doktoráns</a:t>
            </a:r>
            <a:r>
              <a:rPr lang="hu-HU" sz="1600" dirty="0"/>
              <a:t> lesz</a:t>
            </a:r>
            <a:r>
              <a:rPr lang="hu-HU" sz="1600" dirty="0" smtClean="0"/>
              <a:t>),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a </a:t>
            </a:r>
            <a:r>
              <a:rPr lang="hu-HU" sz="1600" dirty="0"/>
              <a:t>jogviszonya megszűnik vagy megváltozik (pl.: hallgatóból alkalmazott lesz</a:t>
            </a:r>
            <a:r>
              <a:rPr lang="hu-HU" sz="1600" dirty="0" smtClean="0"/>
              <a:t>),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tartósan (a pályázati időtartama alatt összesen egy hónapnál hosszabb ideig) külföldön </a:t>
            </a:r>
            <a:r>
              <a:rPr lang="hu-HU" sz="1600" dirty="0" smtClean="0"/>
              <a:t>tartózkodik,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passzív féléven </a:t>
            </a:r>
            <a:r>
              <a:rPr lang="hu-HU" sz="1600" dirty="0" smtClean="0"/>
              <a:t>van,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gyereknevelési támogatásban részesül, szülési szabadságra megy, 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fizetés nélküli szabadságon </a:t>
            </a:r>
            <a:r>
              <a:rPr lang="hu-HU" sz="1600" dirty="0" smtClean="0"/>
              <a:t>van,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helyileg nem a BME-n (a Karon) végzi a kutatási </a:t>
            </a:r>
            <a:r>
              <a:rPr lang="hu-HU" sz="1600" dirty="0" smtClean="0"/>
              <a:t>tevékenységét,</a:t>
            </a:r>
          </a:p>
          <a:p>
            <a:pPr lvl="1">
              <a:spcBef>
                <a:spcPts val="100"/>
              </a:spcBef>
            </a:pPr>
            <a:r>
              <a:rPr lang="hu-HU" sz="1600" dirty="0" smtClean="0"/>
              <a:t>a pályázott kutatási tervhez tartozó tevékenységért bármilyen alapfizetésen kívüli jövedelemben részesül.</a:t>
            </a:r>
            <a:endParaRPr lang="hu-HU" sz="1600" dirty="0"/>
          </a:p>
          <a:p>
            <a:pPr lvl="0">
              <a:spcBef>
                <a:spcPts val="100"/>
              </a:spcBef>
            </a:pPr>
            <a:r>
              <a:rPr lang="hu-HU" sz="1600" dirty="0" smtClean="0"/>
              <a:t>Vállalni kell a kutatási terv teljesítését: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extra kutatási tevékenység elvégzését, amit a </a:t>
            </a:r>
            <a:r>
              <a:rPr lang="hu-HU" sz="1600" b="1" dirty="0"/>
              <a:t>2.b mellékletben</a:t>
            </a:r>
            <a:r>
              <a:rPr lang="hu-HU" sz="1600" dirty="0"/>
              <a:t> kell kifejteni ÚNKP-16-3 pályázattípus </a:t>
            </a:r>
            <a:r>
              <a:rPr lang="hu-HU" sz="1600" dirty="0" smtClean="0"/>
              <a:t>esetén</a:t>
            </a:r>
            <a:r>
              <a:rPr lang="hu-HU" sz="1600" dirty="0"/>
              <a:t>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az eredményei a Karon fognak </a:t>
            </a:r>
            <a:r>
              <a:rPr lang="hu-HU" sz="1600" dirty="0" smtClean="0"/>
              <a:t>hasznosulni.</a:t>
            </a:r>
            <a:endParaRPr lang="en-GB" sz="1600" dirty="0"/>
          </a:p>
          <a:p>
            <a:pPr>
              <a:spcBef>
                <a:spcPts val="100"/>
              </a:spcBef>
            </a:pPr>
            <a:endParaRPr lang="en-GB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 smtClean="0"/>
              <a:t>A Vegyészmérnöki és </a:t>
            </a:r>
            <a:r>
              <a:rPr lang="hu-HU" sz="4000" dirty="0" err="1" smtClean="0"/>
              <a:t>Biomérnöki</a:t>
            </a:r>
            <a:r>
              <a:rPr lang="hu-HU" sz="4000" dirty="0" smtClean="0"/>
              <a:t> Kar ajánlásai</a:t>
            </a:r>
            <a:endParaRPr lang="en-GB" sz="40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124744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845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 smtClean="0">
                <a:cs typeface="DaunPenh" pitchFamily="2" charset="0"/>
              </a:rPr>
              <a:t>Köszönjük a figyelmet!</a:t>
            </a:r>
            <a:endParaRPr lang="hu-HU" sz="4800" b="1" dirty="0">
              <a:cs typeface="DaunPenh" pitchFamily="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226017" cy="2226017"/>
          </a:xfrm>
          <a:prstGeom prst="rect">
            <a:avLst/>
          </a:prstGeom>
        </p:spPr>
      </p:pic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dirty="0" smtClean="0"/>
              <a:t>Kérdés esetén forduljanak hozzánk bizalommal: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321463" y="5027404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990033"/>
                </a:solidFill>
              </a:rPr>
              <a:t>vbk_kfi@mail.bme.hu</a:t>
            </a:r>
            <a:endParaRPr lang="en-GB" sz="20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3600" dirty="0" smtClean="0"/>
              <a:t>Pályázati kategóriák</a:t>
            </a:r>
            <a:endParaRPr lang="hu-HU" sz="36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046921"/>
              </p:ext>
            </p:extLst>
          </p:nvPr>
        </p:nvGraphicFramePr>
        <p:xfrm>
          <a:off x="457200" y="1316320"/>
          <a:ext cx="8098626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2855"/>
                <a:gridCol w="5526241"/>
                <a:gridCol w="131953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solidFill>
                            <a:schemeClr val="bg1"/>
                          </a:solidFill>
                        </a:rPr>
                        <a:t>Kódszám</a:t>
                      </a: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solidFill>
                            <a:schemeClr val="bg1"/>
                          </a:solidFill>
                        </a:rPr>
                        <a:t>Pályázati címe</a:t>
                      </a: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solidFill>
                            <a:schemeClr val="bg1"/>
                          </a:solidFill>
                        </a:rPr>
                        <a:t>Ösztöndíj</a:t>
                      </a:r>
                      <a:r>
                        <a:rPr lang="hu-HU" sz="1600" b="1" baseline="0" dirty="0" smtClean="0">
                          <a:solidFill>
                            <a:schemeClr val="bg1"/>
                          </a:solidFill>
                        </a:rPr>
                        <a:t> összege</a:t>
                      </a:r>
                      <a:endParaRPr lang="hu-H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ÚNKP-16-1</a:t>
                      </a:r>
                      <a:endParaRPr lang="hu-H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Alapképzésben részt vevő hallgató, osztatlan képzés (180 kreditig)</a:t>
                      </a:r>
                      <a:endParaRPr lang="hu-H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/>
                        <a:t>75.000.-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ÚNKP-16-2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Mesterképzésben részt vevő hallgató, osztatlan képzés (180 kredit után)</a:t>
                      </a:r>
                      <a:endParaRPr lang="hu-H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/>
                        <a:t>100.000.-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ÚNKP-16-3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Doktori képzésben részt vevő első éves hallgató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110.000.-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ÚNKP-16-3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Doktori képzésben részt vevő másod-, harmad éves hallgató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150.000.-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ÚNKP-16-3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Doktorjelölt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250.000.-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ÚNKP-16-4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Posztdoktor I.*</a:t>
                      </a: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300.000.-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ÚNKP-16-4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Posztdoktor II.**</a:t>
                      </a: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600" dirty="0" smtClean="0">
                          <a:solidFill>
                            <a:schemeClr val="bg1"/>
                          </a:solidFill>
                        </a:rPr>
                        <a:t>350.000.-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323528" y="6093296"/>
            <a:ext cx="84930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1600" dirty="0"/>
              <a:t>A pályázati kategóriát a </a:t>
            </a:r>
            <a:r>
              <a:rPr lang="hu-HU" sz="1600" dirty="0" smtClean="0"/>
              <a:t>2016. szeptember </a:t>
            </a:r>
            <a:r>
              <a:rPr lang="hu-HU" sz="1600" dirty="0"/>
              <a:t>20.-án (várhatóan) érvényben lévő jogviszony alapján kell </a:t>
            </a:r>
            <a:r>
              <a:rPr lang="hu-HU" sz="1600" dirty="0" smtClean="0"/>
              <a:t>meghatározni.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043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r>
              <a:rPr lang="hu-HU" sz="1600" b="1" dirty="0" smtClean="0"/>
              <a:t>Ösztöndíjas időszak: </a:t>
            </a:r>
            <a:r>
              <a:rPr lang="de-DE" sz="1600" b="1" dirty="0" smtClean="0"/>
              <a:t>2016</a:t>
            </a:r>
            <a:r>
              <a:rPr lang="de-DE" sz="1600" b="1" dirty="0"/>
              <a:t>. </a:t>
            </a:r>
            <a:r>
              <a:rPr lang="de-DE" sz="1600" b="1" dirty="0" err="1"/>
              <a:t>szeptember</a:t>
            </a:r>
            <a:r>
              <a:rPr lang="de-DE" sz="1600" b="1" dirty="0"/>
              <a:t> </a:t>
            </a:r>
            <a:r>
              <a:rPr lang="de-DE" sz="1600" b="1" dirty="0" smtClean="0"/>
              <a:t>1</a:t>
            </a:r>
            <a:r>
              <a:rPr lang="hu-HU" sz="1600" dirty="0" smtClean="0"/>
              <a:t>. - </a:t>
            </a:r>
            <a:r>
              <a:rPr lang="de-DE" sz="1600" b="1" dirty="0" smtClean="0"/>
              <a:t>2017</a:t>
            </a:r>
            <a:r>
              <a:rPr lang="de-DE" sz="1600" b="1" dirty="0"/>
              <a:t>. </a:t>
            </a:r>
            <a:r>
              <a:rPr lang="de-DE" sz="1600" b="1" dirty="0" err="1"/>
              <a:t>június</a:t>
            </a:r>
            <a:r>
              <a:rPr lang="de-DE" sz="1600" b="1" dirty="0"/>
              <a:t> 30</a:t>
            </a:r>
            <a:r>
              <a:rPr lang="de-DE" sz="1600" dirty="0"/>
              <a:t>-ig </a:t>
            </a:r>
            <a:endParaRPr lang="hu-HU" sz="1600" dirty="0"/>
          </a:p>
          <a:p>
            <a:r>
              <a:rPr lang="hu-HU" sz="1600" b="1" dirty="0"/>
              <a:t>Az ösztöndíj időtartama:</a:t>
            </a:r>
            <a:r>
              <a:rPr lang="hu-HU" sz="1600" dirty="0"/>
              <a:t> 10 </a:t>
            </a:r>
            <a:r>
              <a:rPr lang="hu-HU" sz="1600" dirty="0" smtClean="0"/>
              <a:t>hónap</a:t>
            </a:r>
          </a:p>
          <a:p>
            <a:r>
              <a:rPr lang="hu-HU" sz="1600" b="1" dirty="0" smtClean="0"/>
              <a:t>Továbbfutó kategória:</a:t>
            </a:r>
          </a:p>
          <a:p>
            <a:pPr lvl="1"/>
            <a:r>
              <a:rPr lang="hu-HU" sz="1400" dirty="0" smtClean="0"/>
              <a:t>ÚNKP-1 és 2 (</a:t>
            </a:r>
            <a:r>
              <a:rPr lang="hu-HU" sz="1400" dirty="0" err="1" smtClean="0"/>
              <a:t>BSc</a:t>
            </a:r>
            <a:r>
              <a:rPr lang="hu-HU" sz="1400" dirty="0" smtClean="0"/>
              <a:t>, </a:t>
            </a:r>
            <a:r>
              <a:rPr lang="hu-HU" sz="1400" dirty="0" err="1" smtClean="0"/>
              <a:t>MSc</a:t>
            </a:r>
            <a:r>
              <a:rPr lang="hu-HU" sz="1400" dirty="0" smtClean="0"/>
              <a:t>): a </a:t>
            </a:r>
            <a:r>
              <a:rPr lang="hu-HU" sz="1400" b="1" dirty="0" smtClean="0"/>
              <a:t>képzés </a:t>
            </a:r>
            <a:r>
              <a:rPr lang="hu-HU" sz="1400" b="1" dirty="0"/>
              <a:t>végéig </a:t>
            </a:r>
            <a:r>
              <a:rPr lang="hu-HU" sz="1400" dirty="0"/>
              <a:t>tanévenként </a:t>
            </a:r>
            <a:r>
              <a:rPr lang="hu-HU" sz="1400" dirty="0" smtClean="0"/>
              <a:t>megújítható</a:t>
            </a:r>
          </a:p>
          <a:p>
            <a:pPr lvl="1"/>
            <a:r>
              <a:rPr lang="hu-HU" sz="1400" dirty="0" smtClean="0"/>
              <a:t>ÚNKP-3 (</a:t>
            </a:r>
            <a:r>
              <a:rPr lang="hu-HU" sz="1400" dirty="0" err="1" smtClean="0"/>
              <a:t>doktoránsok</a:t>
            </a:r>
            <a:r>
              <a:rPr lang="hu-HU" sz="1400" dirty="0" smtClean="0"/>
              <a:t>): a </a:t>
            </a:r>
            <a:r>
              <a:rPr lang="hu-HU" sz="1400" b="1" dirty="0" smtClean="0"/>
              <a:t>doktori képzés végéig </a:t>
            </a:r>
            <a:r>
              <a:rPr lang="hu-HU" sz="1400" dirty="0" smtClean="0"/>
              <a:t>tanévenként megújítható. </a:t>
            </a:r>
          </a:p>
          <a:p>
            <a:pPr lvl="1"/>
            <a:r>
              <a:rPr lang="hu-HU" sz="1400" dirty="0" smtClean="0"/>
              <a:t>ÚNKP-3 </a:t>
            </a:r>
            <a:r>
              <a:rPr lang="hu-HU" sz="1400" dirty="0"/>
              <a:t>(doktorjelöltek): </a:t>
            </a:r>
            <a:r>
              <a:rPr lang="hu-HU" sz="1400" dirty="0" smtClean="0"/>
              <a:t>a </a:t>
            </a:r>
            <a:r>
              <a:rPr lang="hu-HU" sz="1400" dirty="0"/>
              <a:t>doktorjelölti jogviszony esetén „Továbbfutó” státusz </a:t>
            </a:r>
            <a:r>
              <a:rPr lang="hu-HU" sz="1400" b="1" dirty="0"/>
              <a:t>nem pályázható</a:t>
            </a:r>
            <a:r>
              <a:rPr lang="hu-HU" sz="1400" dirty="0" smtClean="0"/>
              <a:t>.</a:t>
            </a:r>
            <a:endParaRPr lang="en-GB" sz="1400" dirty="0"/>
          </a:p>
          <a:p>
            <a:pPr lvl="1"/>
            <a:r>
              <a:rPr lang="hu-HU" sz="1400" dirty="0" smtClean="0"/>
              <a:t>ÚNKP-4 (</a:t>
            </a:r>
            <a:r>
              <a:rPr lang="en-GB" sz="1400" dirty="0" err="1" smtClean="0"/>
              <a:t>Posztdoktor</a:t>
            </a:r>
            <a:r>
              <a:rPr lang="en-GB" sz="1400" dirty="0" smtClean="0"/>
              <a:t> </a:t>
            </a:r>
            <a:r>
              <a:rPr lang="en-GB" sz="1400" dirty="0"/>
              <a:t>I</a:t>
            </a:r>
            <a:r>
              <a:rPr lang="en-GB" sz="1400" dirty="0" smtClean="0"/>
              <a:t>.</a:t>
            </a:r>
            <a:r>
              <a:rPr lang="hu-HU" sz="1400" dirty="0" smtClean="0"/>
              <a:t>):</a:t>
            </a:r>
            <a:r>
              <a:rPr lang="en-GB" sz="1400" dirty="0" smtClean="0"/>
              <a:t> </a:t>
            </a:r>
            <a:r>
              <a:rPr lang="hu-HU" sz="1400" dirty="0" smtClean="0"/>
              <a:t> </a:t>
            </a:r>
            <a:r>
              <a:rPr lang="en-GB" sz="1400" dirty="0" err="1" smtClean="0"/>
              <a:t>legfeljebb</a:t>
            </a:r>
            <a:r>
              <a:rPr lang="en-GB" sz="1400" dirty="0" smtClean="0"/>
              <a:t> </a:t>
            </a:r>
            <a:r>
              <a:rPr lang="en-GB" sz="1400" b="1" dirty="0" err="1"/>
              <a:t>egy</a:t>
            </a:r>
            <a:r>
              <a:rPr lang="en-GB" sz="1400" b="1" dirty="0"/>
              <a:t> </a:t>
            </a:r>
            <a:r>
              <a:rPr lang="en-GB" sz="1400" b="1" dirty="0" err="1" smtClean="0"/>
              <a:t>alkalommal</a:t>
            </a:r>
            <a:r>
              <a:rPr lang="hu-HU" sz="1400" b="1" dirty="0"/>
              <a:t> </a:t>
            </a:r>
            <a:r>
              <a:rPr lang="en-GB" sz="1400" dirty="0" err="1" smtClean="0"/>
              <a:t>megújítható</a:t>
            </a:r>
            <a:r>
              <a:rPr lang="hu-HU" sz="1400" dirty="0" smtClean="0"/>
              <a:t>.</a:t>
            </a:r>
          </a:p>
          <a:p>
            <a:pPr lvl="1"/>
            <a:r>
              <a:rPr lang="hu-HU" sz="1400" dirty="0"/>
              <a:t>ÚNKP-4 (</a:t>
            </a:r>
            <a:r>
              <a:rPr lang="en-GB" sz="1400" dirty="0" err="1"/>
              <a:t>Posztdoktor</a:t>
            </a:r>
            <a:r>
              <a:rPr lang="en-GB" sz="1400" dirty="0"/>
              <a:t> </a:t>
            </a:r>
            <a:r>
              <a:rPr lang="en-GB" sz="1400" dirty="0" smtClean="0"/>
              <a:t>I</a:t>
            </a:r>
            <a:r>
              <a:rPr lang="hu-HU" sz="1400" dirty="0" smtClean="0"/>
              <a:t>I</a:t>
            </a:r>
            <a:r>
              <a:rPr lang="en-GB" sz="1400" dirty="0" smtClean="0"/>
              <a:t>.</a:t>
            </a:r>
            <a:r>
              <a:rPr lang="hu-HU" sz="1400" dirty="0"/>
              <a:t>):</a:t>
            </a:r>
            <a:r>
              <a:rPr lang="en-GB" sz="1400" dirty="0"/>
              <a:t> </a:t>
            </a:r>
            <a:r>
              <a:rPr lang="hu-HU" sz="1400" dirty="0" smtClean="0"/>
              <a:t> </a:t>
            </a:r>
            <a:r>
              <a:rPr lang="en-GB" sz="1400" dirty="0" err="1" smtClean="0"/>
              <a:t>legfeljebb</a:t>
            </a:r>
            <a:r>
              <a:rPr lang="en-GB" sz="1400" dirty="0" smtClean="0"/>
              <a:t> </a:t>
            </a:r>
            <a:r>
              <a:rPr lang="en-GB" sz="1400" b="1" dirty="0" err="1"/>
              <a:t>három</a:t>
            </a:r>
            <a:r>
              <a:rPr lang="en-GB" sz="1400" b="1" dirty="0"/>
              <a:t> </a:t>
            </a:r>
            <a:r>
              <a:rPr lang="en-GB" sz="1400" b="1" dirty="0" err="1"/>
              <a:t>alkalommal</a:t>
            </a:r>
            <a:r>
              <a:rPr lang="en-GB" sz="1400" b="1" dirty="0"/>
              <a:t> </a:t>
            </a:r>
            <a:r>
              <a:rPr lang="en-GB" sz="1400" dirty="0" err="1" smtClean="0"/>
              <a:t>megújítható</a:t>
            </a:r>
            <a:r>
              <a:rPr lang="hu-HU" sz="1400" dirty="0" smtClean="0"/>
              <a:t>.</a:t>
            </a:r>
            <a:r>
              <a:rPr lang="en-GB" sz="1400" dirty="0" smtClean="0"/>
              <a:t> </a:t>
            </a:r>
            <a:endParaRPr lang="hu-HU" sz="1600" dirty="0"/>
          </a:p>
          <a:p>
            <a:pPr algn="just"/>
            <a:r>
              <a:rPr lang="hu-HU" sz="1600" dirty="0" smtClean="0"/>
              <a:t>A pályázó vállalja</a:t>
            </a:r>
            <a:r>
              <a:rPr lang="hu-HU" sz="1600" dirty="0"/>
              <a:t>, hogy az ösztöndíjas időszakban – témavezető segítségével – egy kutatócsoport munkájába bekapcsolódva-, vagy egyénileg kutatómunkát végez </a:t>
            </a:r>
            <a:r>
              <a:rPr lang="hu-HU" sz="1600" b="1" dirty="0" smtClean="0"/>
              <a:t>a </a:t>
            </a:r>
            <a:r>
              <a:rPr lang="hu-HU" sz="1600" b="1" dirty="0"/>
              <a:t>felsőoktatási </a:t>
            </a:r>
            <a:r>
              <a:rPr lang="hu-HU" sz="1600" b="1" dirty="0" smtClean="0"/>
              <a:t>intézményben</a:t>
            </a:r>
            <a:r>
              <a:rPr lang="hu-HU" sz="1600" dirty="0" smtClean="0"/>
              <a:t>, </a:t>
            </a:r>
            <a:r>
              <a:rPr lang="hu-HU" sz="1600" dirty="0"/>
              <a:t>és az ösztöndíjas időszak alatt a fogadó magyarországi felsőoktatási intézményben közzéteszi tudományos kutatási, fejlesztési munkája eredményeit. </a:t>
            </a:r>
            <a:endParaRPr lang="hu-HU" sz="1600" dirty="0" smtClean="0"/>
          </a:p>
          <a:p>
            <a:pPr algn="just"/>
            <a:r>
              <a:rPr lang="hu-HU" sz="1600" dirty="0"/>
              <a:t>A BME azokat a pályázatokat preferálja, melyek esetén a pályázó elsődleges oktatási intézményének ill. munkahelyének az Egyetemet tekinti, </a:t>
            </a:r>
            <a:r>
              <a:rPr lang="hu-HU" sz="1600" b="1" dirty="0"/>
              <a:t>kutatási tevékenységét itt végzi</a:t>
            </a:r>
            <a:r>
              <a:rPr lang="hu-HU" sz="1600" dirty="0"/>
              <a:t>.</a:t>
            </a:r>
          </a:p>
          <a:p>
            <a:pPr algn="just"/>
            <a:r>
              <a:rPr lang="hu-HU" sz="1600" dirty="0" smtClean="0"/>
              <a:t>A </a:t>
            </a:r>
            <a:r>
              <a:rPr lang="hu-HU" sz="1600" dirty="0"/>
              <a:t>kutatási terv egy, már korábban megkezdett kutatás, művészeti alkotótevékenység folytatására is vonatkozhat. </a:t>
            </a:r>
          </a:p>
          <a:p>
            <a:r>
              <a:rPr lang="hu-HU" sz="1600" dirty="0" smtClean="0"/>
              <a:t>Az </a:t>
            </a:r>
            <a:r>
              <a:rPr lang="hu-HU" sz="1600" dirty="0"/>
              <a:t>ösztöndíjas jogviszony </a:t>
            </a:r>
            <a:r>
              <a:rPr lang="hu-HU" sz="1600" dirty="0" smtClean="0"/>
              <a:t>létesítésekor (szeptemberben) </a:t>
            </a:r>
            <a:r>
              <a:rPr lang="hu-HU" sz="1600" dirty="0"/>
              <a:t>igazolni </a:t>
            </a:r>
            <a:r>
              <a:rPr lang="hu-HU" sz="1600" dirty="0" smtClean="0"/>
              <a:t>kell az </a:t>
            </a:r>
            <a:r>
              <a:rPr lang="hu-HU" sz="1600" dirty="0"/>
              <a:t>aktív </a:t>
            </a:r>
            <a:r>
              <a:rPr lang="hu-HU" sz="1600" dirty="0" smtClean="0"/>
              <a:t>jogviszonyt!</a:t>
            </a:r>
          </a:p>
          <a:p>
            <a:r>
              <a:rPr lang="hu-HU" sz="1600" dirty="0" smtClean="0"/>
              <a:t>Amennyiben a pályázó publikációs tevékenysége megtalálható az </a:t>
            </a:r>
            <a:r>
              <a:rPr lang="hu-HU" sz="1600" dirty="0" err="1" smtClean="0"/>
              <a:t>MTMT-ben</a:t>
            </a:r>
            <a:r>
              <a:rPr lang="hu-HU" sz="1600" dirty="0" smtClean="0"/>
              <a:t>, akkor elegendő a linket megadni.</a:t>
            </a:r>
          </a:p>
          <a:p>
            <a:r>
              <a:rPr lang="hu-HU" sz="1600" dirty="0" smtClean="0"/>
              <a:t>Az átlagon a Minisztérium a </a:t>
            </a:r>
            <a:r>
              <a:rPr lang="hu-HU" sz="1600" b="1" dirty="0" smtClean="0"/>
              <a:t>számtani átlagot </a:t>
            </a:r>
            <a:r>
              <a:rPr lang="hu-HU" sz="1600" dirty="0" smtClean="0"/>
              <a:t>érti, erről (tanulmányi) igazolást kell benyújtani</a:t>
            </a:r>
            <a:endParaRPr lang="hu-HU" sz="1600" dirty="0"/>
          </a:p>
          <a:p>
            <a:endParaRPr lang="hu-HU" sz="1600" dirty="0"/>
          </a:p>
          <a:p>
            <a:endParaRPr lang="hu-HU" sz="16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 smtClean="0"/>
              <a:t>Általános feltételek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9027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150" y="0"/>
            <a:ext cx="7620650" cy="1412776"/>
          </a:xfrm>
        </p:spPr>
        <p:txBody>
          <a:bodyPr>
            <a:noAutofit/>
          </a:bodyPr>
          <a:lstStyle/>
          <a:p>
            <a:r>
              <a:rPr lang="hu-HU" sz="3600" dirty="0" smtClean="0"/>
              <a:t> </a:t>
            </a:r>
            <a:r>
              <a:rPr lang="hu-HU" sz="3600" dirty="0"/>
              <a:t>Felsőoktatási Alapképzés Hallgatói Kutatói </a:t>
            </a:r>
            <a:r>
              <a:rPr lang="hu-HU" sz="3600" dirty="0" smtClean="0"/>
              <a:t>Ösztöndíj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600" b="1" dirty="0" smtClean="0"/>
              <a:t>Cél: </a:t>
            </a:r>
            <a:r>
              <a:rPr lang="hu-HU" sz="1600" dirty="0"/>
              <a:t> </a:t>
            </a:r>
            <a:r>
              <a:rPr lang="hu-HU" sz="1600" dirty="0" smtClean="0"/>
              <a:t>A </a:t>
            </a:r>
            <a:r>
              <a:rPr lang="hu-HU" sz="1600" dirty="0"/>
              <a:t>középiskolai tanulmányaikat sikeresen befejező, alapképzésben részt vevő, tehetséges hallgatók kutatási tevékenységének és </a:t>
            </a:r>
            <a:r>
              <a:rPr lang="hu-HU" sz="1600" b="1" dirty="0"/>
              <a:t>szakmai fejlődésének támogatása</a:t>
            </a:r>
            <a:r>
              <a:rPr lang="hu-HU" sz="1600" dirty="0"/>
              <a:t>, amelynek eredménye magas színvonalú, </a:t>
            </a:r>
            <a:r>
              <a:rPr lang="hu-HU" sz="1600" b="1" dirty="0"/>
              <a:t>figyelemre méltó publikáció </a:t>
            </a:r>
            <a:r>
              <a:rPr lang="hu-HU" sz="1600" dirty="0"/>
              <a:t>(tudományos cikk, szakdolgozat vagy TDK-dolgozat), egyéb – az adott tudományágban releváns – tudományos, műszaki vagy művészi alkotás, továbbá a </a:t>
            </a:r>
            <a:r>
              <a:rPr lang="hu-HU" sz="1600" b="1" dirty="0"/>
              <a:t>mester tanulmányok megkezdésére való felkészülés</a:t>
            </a:r>
            <a:r>
              <a:rPr lang="hu-HU" sz="1600" dirty="0"/>
              <a:t>. </a:t>
            </a:r>
            <a:endParaRPr lang="hu-HU" sz="1600" dirty="0" smtClean="0"/>
          </a:p>
          <a:p>
            <a:pPr>
              <a:spcBef>
                <a:spcPts val="100"/>
              </a:spcBef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dirty="0"/>
              <a:t>Az ösztöndíj összege: </a:t>
            </a:r>
            <a:r>
              <a:rPr lang="hu-HU" sz="1600" b="1" dirty="0"/>
              <a:t>75.000 Ft/hó/fő. </a:t>
            </a:r>
            <a:endParaRPr lang="hu-HU" sz="1600" dirty="0"/>
          </a:p>
          <a:p>
            <a:pPr marL="0" indent="0">
              <a:spcBef>
                <a:spcPts val="100"/>
              </a:spcBef>
              <a:buNone/>
            </a:pPr>
            <a:endParaRPr lang="hu-HU" sz="1600" b="1" dirty="0" smtClean="0"/>
          </a:p>
          <a:p>
            <a:pPr>
              <a:spcBef>
                <a:spcPts val="100"/>
              </a:spcBef>
            </a:pPr>
            <a:r>
              <a:rPr lang="hu-HU" sz="1600" b="1" dirty="0" smtClean="0"/>
              <a:t>„</a:t>
            </a:r>
            <a:r>
              <a:rPr lang="hu-HU" sz="1600" b="1" dirty="0"/>
              <a:t>I.” típusú pályázat </a:t>
            </a:r>
            <a:r>
              <a:rPr lang="hu-HU" sz="1600" dirty="0"/>
              <a:t>leendő felsőbb </a:t>
            </a:r>
            <a:r>
              <a:rPr lang="hu-HU" sz="1600" dirty="0" smtClean="0"/>
              <a:t>évesek, felsőoktatási </a:t>
            </a:r>
            <a:r>
              <a:rPr lang="hu-HU" sz="1600" dirty="0"/>
              <a:t>intézménnyel hallgatói jogviszonyban állnak </a:t>
            </a:r>
            <a:endParaRPr lang="hu-HU" sz="1600" dirty="0" smtClean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alapképzésben </a:t>
            </a:r>
            <a:r>
              <a:rPr lang="hu-HU" sz="1600" dirty="0"/>
              <a:t>teljesített utolsó évének két félévi </a:t>
            </a:r>
            <a:r>
              <a:rPr lang="hu-HU" sz="1600" b="1" dirty="0" smtClean="0"/>
              <a:t>számtani</a:t>
            </a:r>
            <a:r>
              <a:rPr lang="hu-HU" sz="1600" dirty="0" smtClean="0"/>
              <a:t> átlaga </a:t>
            </a:r>
            <a:r>
              <a:rPr lang="hu-HU" sz="1600" dirty="0"/>
              <a:t>legalább „jó” minősítésű legyen. </a:t>
            </a:r>
            <a:endParaRPr lang="hu-HU" sz="1600" dirty="0" smtClean="0"/>
          </a:p>
          <a:p>
            <a:pPr lvl="1">
              <a:spcBef>
                <a:spcPts val="100"/>
              </a:spcBef>
            </a:pPr>
            <a:endParaRPr lang="hu-HU" sz="1600" dirty="0" smtClean="0"/>
          </a:p>
          <a:p>
            <a:pPr>
              <a:spcBef>
                <a:spcPts val="100"/>
              </a:spcBef>
            </a:pPr>
            <a:r>
              <a:rPr lang="hu-HU" sz="1600" b="1" dirty="0" smtClean="0"/>
              <a:t>„</a:t>
            </a:r>
            <a:r>
              <a:rPr lang="hu-HU" sz="1600" b="1" dirty="0"/>
              <a:t>II.” típusú pályázat </a:t>
            </a:r>
            <a:r>
              <a:rPr lang="hu-HU" sz="1600" dirty="0"/>
              <a:t>leendő első </a:t>
            </a:r>
            <a:r>
              <a:rPr lang="hu-HU" sz="1600" dirty="0" smtClean="0"/>
              <a:t>évesek, alapképzésén hallgatói </a:t>
            </a:r>
            <a:r>
              <a:rPr lang="hu-HU" sz="1600" dirty="0"/>
              <a:t>jogviszonyt létesítenek legkésőbb 2016. szeptember 20-ig </a:t>
            </a:r>
          </a:p>
          <a:p>
            <a:pPr lvl="1">
              <a:spcBef>
                <a:spcPts val="100"/>
              </a:spcBef>
            </a:pPr>
            <a:r>
              <a:rPr lang="hu-HU" sz="1600" dirty="0"/>
              <a:t>középfokú képzésben teljesített utolsó két évének második félévi </a:t>
            </a:r>
            <a:r>
              <a:rPr lang="hu-HU" sz="1600" b="1" dirty="0"/>
              <a:t>számtani </a:t>
            </a:r>
            <a:r>
              <a:rPr lang="hu-HU" sz="1600" dirty="0" smtClean="0"/>
              <a:t>átlaga </a:t>
            </a:r>
            <a:r>
              <a:rPr lang="hu-HU" sz="1600" dirty="0"/>
              <a:t>legalább „jó” minősítésű legyen. </a:t>
            </a:r>
          </a:p>
          <a:p>
            <a:pPr>
              <a:spcBef>
                <a:spcPts val="100"/>
              </a:spcBef>
            </a:pPr>
            <a:endParaRPr lang="hu-HU" sz="1600" dirty="0" smtClean="0"/>
          </a:p>
          <a:p>
            <a:pPr>
              <a:spcBef>
                <a:spcPts val="100"/>
              </a:spcBef>
            </a:pPr>
            <a:r>
              <a:rPr lang="hu-HU" sz="1600" dirty="0" smtClean="0"/>
              <a:t>Az </a:t>
            </a:r>
            <a:r>
              <a:rPr lang="hu-HU" sz="1600" dirty="0"/>
              <a:t>ösztöndíj összege másik 50%-ának felhasználása a témavezető előzetes jóváhagyásához kötött. </a:t>
            </a:r>
            <a:endParaRPr lang="hu-HU" sz="1600" dirty="0" smtClean="0"/>
          </a:p>
          <a:p>
            <a:pPr>
              <a:spcBef>
                <a:spcPts val="100"/>
              </a:spcBef>
            </a:pPr>
            <a:r>
              <a:rPr lang="hu-HU" sz="1600" dirty="0" smtClean="0"/>
              <a:t>A kutatási tervhez szükség van ajánlásra!</a:t>
            </a:r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1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600" b="1" dirty="0" smtClean="0"/>
              <a:t>Cél</a:t>
            </a:r>
            <a:r>
              <a:rPr lang="hu-HU" sz="1600" b="1" dirty="0"/>
              <a:t>: </a:t>
            </a:r>
            <a:r>
              <a:rPr lang="hu-HU" sz="1600" dirty="0"/>
              <a:t>a mester (osztatlan) képzésben részt vevő, </a:t>
            </a:r>
            <a:r>
              <a:rPr lang="hu-HU" sz="1600" b="1" dirty="0"/>
              <a:t>tehetséges hallgatók kutatási tevékenységének</a:t>
            </a:r>
            <a:r>
              <a:rPr lang="hu-HU" sz="1600" dirty="0"/>
              <a:t> és szakmai fejlődésének </a:t>
            </a:r>
            <a:r>
              <a:rPr lang="hu-HU" sz="1600" b="1" dirty="0"/>
              <a:t>támogatása</a:t>
            </a:r>
            <a:r>
              <a:rPr lang="hu-HU" sz="1600" dirty="0"/>
              <a:t>, amelynek eredménye magas színvonalú, </a:t>
            </a:r>
            <a:r>
              <a:rPr lang="hu-HU" sz="1600" b="1" dirty="0"/>
              <a:t>figyelemre méltó publikáció </a:t>
            </a:r>
            <a:r>
              <a:rPr lang="hu-HU" sz="1600" dirty="0"/>
              <a:t>(tudományos cikk, szakdolgozat vagy TDK-dolgozat), egyéb – az adott tudományágban releváns – tudományos, műszaki vagy művészi alkotás, továbbá a </a:t>
            </a:r>
            <a:r>
              <a:rPr lang="hu-HU" sz="1600" b="1" dirty="0"/>
              <a:t>doktori tanulmányok megkezdésére való felkészülés</a:t>
            </a:r>
            <a:r>
              <a:rPr lang="hu-HU" sz="1600" dirty="0" smtClean="0"/>
              <a:t>.</a:t>
            </a:r>
          </a:p>
          <a:p>
            <a:pPr>
              <a:spcBef>
                <a:spcPts val="100"/>
              </a:spcBef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dirty="0"/>
              <a:t>Az ösztöndíj összege: </a:t>
            </a:r>
            <a:r>
              <a:rPr lang="hu-HU" sz="1600" b="1" dirty="0"/>
              <a:t>100.000 Ft/hó/fő. </a:t>
            </a:r>
            <a:endParaRPr lang="hu-HU" sz="1600" dirty="0" smtClean="0"/>
          </a:p>
          <a:p>
            <a:pPr>
              <a:spcBef>
                <a:spcPts val="100"/>
              </a:spcBef>
            </a:pPr>
            <a:endParaRPr lang="hu-HU" sz="1600" dirty="0" smtClean="0"/>
          </a:p>
          <a:p>
            <a:pPr>
              <a:spcBef>
                <a:spcPts val="100"/>
              </a:spcBef>
            </a:pPr>
            <a:r>
              <a:rPr lang="hu-HU" sz="1600" b="1" dirty="0" smtClean="0"/>
              <a:t>Az </a:t>
            </a:r>
            <a:r>
              <a:rPr lang="hu-HU" sz="1600" b="1" dirty="0"/>
              <a:t>„I.” </a:t>
            </a:r>
            <a:r>
              <a:rPr lang="hu-HU" sz="1600" b="1" dirty="0" smtClean="0"/>
              <a:t>típusú </a:t>
            </a:r>
            <a:r>
              <a:rPr lang="hu-HU" sz="1600" b="1" dirty="0"/>
              <a:t>tudományos pályázat </a:t>
            </a:r>
            <a:r>
              <a:rPr lang="hu-HU" sz="1600" dirty="0" smtClean="0"/>
              <a:t>(</a:t>
            </a:r>
            <a:r>
              <a:rPr lang="hu-HU" sz="1600" dirty="0"/>
              <a:t>leendő felsőbb évesek) </a:t>
            </a:r>
            <a:r>
              <a:rPr lang="hu-HU" sz="1600" dirty="0" smtClean="0"/>
              <a:t>a felsőoktatási </a:t>
            </a:r>
            <a:r>
              <a:rPr lang="hu-HU" sz="1600" dirty="0"/>
              <a:t>intézménnyel hallgatói jogviszonyban állnak: </a:t>
            </a:r>
          </a:p>
          <a:p>
            <a:pPr lvl="1">
              <a:spcBef>
                <a:spcPts val="100"/>
              </a:spcBef>
            </a:pPr>
            <a:r>
              <a:rPr lang="hu-HU" sz="1600" dirty="0" smtClean="0"/>
              <a:t>osztott </a:t>
            </a:r>
            <a:r>
              <a:rPr lang="hu-HU" sz="1600" dirty="0"/>
              <a:t>mesterképzésre, illetve osztatlan mesterképzésre jelentkező pályázó esetén – a mesterképzésben teljesített utolsó évének két félévi átlaga legalább „jó” minősítésű legyen. </a:t>
            </a:r>
            <a:endParaRPr lang="hu-HU" sz="1600" dirty="0" smtClean="0"/>
          </a:p>
          <a:p>
            <a:pPr lvl="1"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 „II.” típusú tudományos </a:t>
            </a:r>
            <a:r>
              <a:rPr lang="hu-HU" sz="1600" b="1" dirty="0" smtClean="0"/>
              <a:t>pályázat </a:t>
            </a:r>
            <a:r>
              <a:rPr lang="hu-HU" sz="1600" b="1" dirty="0"/>
              <a:t>esetén </a:t>
            </a:r>
            <a:r>
              <a:rPr lang="hu-HU" sz="1600" dirty="0"/>
              <a:t>(leendő első évesek) mester (osztatlan) képzésére jelentkeznek és az intézmény mester (osztatlan) képzésén a 2016/2017. tanévre, legkésőbb 2016. szeptember 20-ig várhatóan hallgatói jogviszonyt létesítenek: </a:t>
            </a:r>
          </a:p>
          <a:p>
            <a:pPr lvl="1">
              <a:spcBef>
                <a:spcPts val="100"/>
              </a:spcBef>
            </a:pPr>
            <a:r>
              <a:rPr lang="hu-HU" sz="1600" b="1" dirty="0" smtClean="0"/>
              <a:t>osztott</a:t>
            </a:r>
            <a:r>
              <a:rPr lang="hu-HU" sz="1600" dirty="0" smtClean="0"/>
              <a:t> </a:t>
            </a:r>
            <a:r>
              <a:rPr lang="hu-HU" sz="1600" dirty="0"/>
              <a:t>mesterképzésre jelentkező pályázó esetén – az alapfokú képzésben teljesített utolsó két évének második félévi átlaga legalább „jó” minősítésű legyen. 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b="1" dirty="0" smtClean="0"/>
              <a:t>osztatlan</a:t>
            </a:r>
            <a:r>
              <a:rPr lang="hu-HU" sz="1600" dirty="0" smtClean="0"/>
              <a:t> </a:t>
            </a:r>
            <a:r>
              <a:rPr lang="hu-HU" sz="1600" dirty="0"/>
              <a:t>mesterképzésre jelentkező pályázó esetén – a középfokú képzésben teljesített utolsó két évének második félévi átlaga legalább „jó” minősítésű legyen. </a:t>
            </a:r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 smtClean="0"/>
              <a:t> </a:t>
            </a:r>
            <a:r>
              <a:rPr lang="hu-HU" sz="3600" dirty="0"/>
              <a:t>Felsőoktatási </a:t>
            </a:r>
            <a:r>
              <a:rPr lang="hu-HU" sz="3600" dirty="0" smtClean="0"/>
              <a:t>Mesterképzés Hallgatói </a:t>
            </a:r>
            <a:r>
              <a:rPr lang="hu-HU" sz="3600" dirty="0"/>
              <a:t>Kutatói </a:t>
            </a:r>
            <a:r>
              <a:rPr lang="hu-HU" sz="3600" dirty="0" smtClean="0"/>
              <a:t>Ösztöndíj</a:t>
            </a:r>
            <a:endParaRPr lang="hu-HU" sz="3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 smtClean="0"/>
              <a:t> Felsőoktatási Doktori Hallgatói, Doktorjelölti Kutatói Ösztöndíj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19" y="1296144"/>
            <a:ext cx="8713093" cy="54452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hu-HU" sz="1600" b="1" dirty="0" smtClean="0"/>
              <a:t>Cél: </a:t>
            </a:r>
            <a:r>
              <a:rPr lang="hu-HU" sz="1600" dirty="0" smtClean="0"/>
              <a:t>a </a:t>
            </a:r>
            <a:r>
              <a:rPr lang="hu-HU" sz="1600" b="1" dirty="0"/>
              <a:t>kiemelkedő tudományos </a:t>
            </a:r>
            <a:r>
              <a:rPr lang="hu-HU" sz="1600" b="1" dirty="0" smtClean="0"/>
              <a:t>eredményeket </a:t>
            </a:r>
            <a:r>
              <a:rPr lang="hu-HU" sz="1600" b="1" dirty="0"/>
              <a:t>felmutató</a:t>
            </a:r>
            <a:r>
              <a:rPr lang="hu-HU" sz="1600" dirty="0"/>
              <a:t> doktori képzésben részt vevő hallgatók, doktorjelöltek kutatási </a:t>
            </a:r>
            <a:r>
              <a:rPr lang="hu-HU" sz="1600" dirty="0" smtClean="0"/>
              <a:t>tevékenységének </a:t>
            </a:r>
            <a:r>
              <a:rPr lang="hu-HU" sz="1600" dirty="0"/>
              <a:t>és </a:t>
            </a:r>
            <a:r>
              <a:rPr lang="hu-HU" sz="1600" b="1" dirty="0"/>
              <a:t>szakmai fejlődésének támogatása</a:t>
            </a:r>
            <a:r>
              <a:rPr lang="hu-HU" sz="1600" dirty="0"/>
              <a:t>, amelynek eredménye magas színvonalú, figyelemre méltó </a:t>
            </a:r>
            <a:r>
              <a:rPr lang="hu-HU" sz="1600" b="1" dirty="0"/>
              <a:t>publikáció</a:t>
            </a:r>
            <a:r>
              <a:rPr lang="hu-HU" sz="1600" dirty="0"/>
              <a:t>, egyéb </a:t>
            </a:r>
            <a:r>
              <a:rPr lang="hu-HU" sz="1600" dirty="0" smtClean="0"/>
              <a:t>tudományos</a:t>
            </a:r>
            <a:r>
              <a:rPr lang="hu-HU" sz="1600" dirty="0"/>
              <a:t>, műszaki </a:t>
            </a:r>
            <a:r>
              <a:rPr lang="hu-HU" sz="1600" dirty="0" smtClean="0"/>
              <a:t>alkotás</a:t>
            </a:r>
            <a:r>
              <a:rPr lang="hu-HU" sz="1600" dirty="0"/>
              <a:t>, valamint a </a:t>
            </a:r>
            <a:r>
              <a:rPr lang="hu-HU" sz="1600" b="1" dirty="0"/>
              <a:t>doktori disszertáció </a:t>
            </a:r>
            <a:r>
              <a:rPr lang="hu-HU" sz="1600" dirty="0" smtClean="0"/>
              <a:t>megfelelő </a:t>
            </a:r>
            <a:r>
              <a:rPr lang="hu-HU" sz="1600" dirty="0"/>
              <a:t>elkészítése, </a:t>
            </a:r>
            <a:r>
              <a:rPr lang="hu-HU" sz="1600" b="1" dirty="0" smtClean="0"/>
              <a:t>megalapozása</a:t>
            </a:r>
            <a:r>
              <a:rPr lang="hu-HU" sz="1600" dirty="0" smtClean="0"/>
              <a:t>.</a:t>
            </a:r>
          </a:p>
          <a:p>
            <a:pPr algn="just">
              <a:spcBef>
                <a:spcPts val="0"/>
              </a:spcBef>
            </a:pPr>
            <a:endParaRPr lang="hu-HU" sz="1600" dirty="0"/>
          </a:p>
          <a:p>
            <a:pPr algn="just">
              <a:spcBef>
                <a:spcPts val="0"/>
              </a:spcBef>
            </a:pPr>
            <a:r>
              <a:rPr lang="hu-HU" sz="1600" dirty="0" smtClean="0"/>
              <a:t>A</a:t>
            </a:r>
            <a:r>
              <a:rPr lang="en-GB" sz="1600" dirty="0" smtClean="0"/>
              <a:t> </a:t>
            </a:r>
            <a:r>
              <a:rPr lang="en-GB" sz="1600" dirty="0" err="1"/>
              <a:t>doktori</a:t>
            </a:r>
            <a:r>
              <a:rPr lang="en-GB" sz="1600" dirty="0"/>
              <a:t> </a:t>
            </a:r>
            <a:r>
              <a:rPr lang="en-GB" sz="1600" dirty="0" err="1"/>
              <a:t>tanulmányok</a:t>
            </a:r>
            <a:r>
              <a:rPr lang="en-GB" sz="1600" dirty="0"/>
              <a:t> </a:t>
            </a:r>
            <a:r>
              <a:rPr lang="en-GB" sz="1600" dirty="0" err="1"/>
              <a:t>által</a:t>
            </a:r>
            <a:r>
              <a:rPr lang="en-GB" sz="1600" dirty="0"/>
              <a:t> </a:t>
            </a:r>
            <a:r>
              <a:rPr lang="en-GB" sz="1600" dirty="0" err="1"/>
              <a:t>megkövetelt</a:t>
            </a:r>
            <a:r>
              <a:rPr lang="en-GB" sz="1600" dirty="0"/>
              <a:t> </a:t>
            </a:r>
            <a:r>
              <a:rPr lang="en-GB" sz="1600" dirty="0" err="1"/>
              <a:t>kutatómunkán</a:t>
            </a:r>
            <a:r>
              <a:rPr lang="en-GB" sz="1600" dirty="0"/>
              <a:t> </a:t>
            </a:r>
            <a:r>
              <a:rPr lang="en-GB" sz="1600" dirty="0" err="1"/>
              <a:t>felüli</a:t>
            </a:r>
            <a:r>
              <a:rPr lang="en-GB" sz="1600" dirty="0"/>
              <a:t> </a:t>
            </a:r>
            <a:r>
              <a:rPr lang="en-GB" sz="1600" b="1" dirty="0"/>
              <a:t>extra </a:t>
            </a:r>
            <a:r>
              <a:rPr lang="en-GB" sz="1600" b="1" dirty="0" err="1"/>
              <a:t>kutatási</a:t>
            </a:r>
            <a:r>
              <a:rPr lang="en-GB" sz="1600" b="1" dirty="0"/>
              <a:t> </a:t>
            </a:r>
            <a:r>
              <a:rPr lang="en-GB" sz="1600" b="1" dirty="0" err="1"/>
              <a:t>tevékenység</a:t>
            </a:r>
            <a:r>
              <a:rPr lang="en-GB" sz="1600" b="1" dirty="0"/>
              <a:t> </a:t>
            </a:r>
            <a:r>
              <a:rPr lang="en-GB" sz="1600" dirty="0" err="1" smtClean="0"/>
              <a:t>legyen</a:t>
            </a:r>
            <a:r>
              <a:rPr lang="hu-HU" sz="1600" dirty="0"/>
              <a:t>!</a:t>
            </a:r>
            <a:r>
              <a:rPr lang="en-GB" sz="1600" dirty="0" smtClean="0"/>
              <a:t> 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a </a:t>
            </a:r>
            <a:r>
              <a:rPr lang="hu-HU" sz="1600" dirty="0"/>
              <a:t>doktori tanulmányok által megkövetelt kutatómunkán felüli hogyan tervezi </a:t>
            </a:r>
            <a:r>
              <a:rPr lang="hu-HU" sz="1600" dirty="0" smtClean="0"/>
              <a:t>megvalósítani</a:t>
            </a:r>
            <a:r>
              <a:rPr lang="hu-HU" sz="1600" dirty="0"/>
              <a:t> </a:t>
            </a:r>
            <a:r>
              <a:rPr lang="hu-HU" sz="1600" dirty="0" smtClean="0"/>
              <a:t>(folyóiratcikk</a:t>
            </a:r>
            <a:r>
              <a:rPr lang="hu-HU" sz="1600" dirty="0"/>
              <a:t>, előadás, poszter, pályázati vagy vállalati K+F szerződéshez kapcsolódó kutatási jelentés, stb.), amely nem képezi a doktori eljárás indításának feltételét és amely eléréséhez kifizetésben nem részesül.</a:t>
            </a:r>
            <a:endParaRPr lang="en-GB" sz="1600" dirty="0"/>
          </a:p>
          <a:p>
            <a:pPr marL="0" indent="0">
              <a:spcBef>
                <a:spcPts val="100"/>
              </a:spcBef>
              <a:buNone/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Az ösztöndíj </a:t>
            </a:r>
            <a:r>
              <a:rPr lang="hu-HU" sz="1600" b="1" dirty="0" smtClean="0"/>
              <a:t>összege:</a:t>
            </a:r>
          </a:p>
          <a:p>
            <a:pPr lvl="1">
              <a:spcBef>
                <a:spcPts val="100"/>
              </a:spcBef>
            </a:pPr>
            <a:r>
              <a:rPr lang="hu-HU" sz="1600" dirty="0" smtClean="0"/>
              <a:t>első </a:t>
            </a:r>
            <a:r>
              <a:rPr lang="hu-HU" sz="1600" dirty="0"/>
              <a:t>éves doktori hallgatók esetén: </a:t>
            </a:r>
            <a:r>
              <a:rPr lang="hu-HU" sz="1600" b="1" dirty="0"/>
              <a:t>110.000 Ft/hó/fő. </a:t>
            </a:r>
            <a:endParaRPr lang="hu-HU" sz="1600" b="1" dirty="0" smtClean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másod-</a:t>
            </a:r>
            <a:r>
              <a:rPr lang="hu-HU" sz="1600" dirty="0"/>
              <a:t>, harmad éves doktori hallgatók esetén: </a:t>
            </a:r>
            <a:r>
              <a:rPr lang="hu-HU" sz="1600" b="1" dirty="0"/>
              <a:t>150.000 Ft/hó/fő. </a:t>
            </a:r>
            <a:endParaRPr lang="hu-HU" sz="1600" dirty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doktorjelöltek </a:t>
            </a:r>
            <a:r>
              <a:rPr lang="hu-HU" sz="1600" dirty="0"/>
              <a:t>esetén: </a:t>
            </a:r>
            <a:r>
              <a:rPr lang="hu-HU" sz="1600" b="1" dirty="0"/>
              <a:t>250.000 Ft/hó/fő. </a:t>
            </a: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„I.” típusú </a:t>
            </a:r>
            <a:r>
              <a:rPr lang="hu-HU" sz="1600" b="1" dirty="0" smtClean="0"/>
              <a:t>pályázat</a:t>
            </a:r>
            <a:r>
              <a:rPr lang="hu-HU" sz="1600" dirty="0" smtClean="0"/>
              <a:t>: a </a:t>
            </a:r>
            <a:r>
              <a:rPr lang="hu-HU" sz="1600" dirty="0"/>
              <a:t>pályázat benyújtásakor </a:t>
            </a:r>
            <a:r>
              <a:rPr lang="hu-HU" sz="1600" dirty="0" smtClean="0"/>
              <a:t>hallgatói </a:t>
            </a:r>
            <a:r>
              <a:rPr lang="hu-HU" sz="1600" dirty="0"/>
              <a:t>jogviszonyban </a:t>
            </a:r>
            <a:r>
              <a:rPr lang="hu-HU" sz="1600" dirty="0" smtClean="0"/>
              <a:t>áll,</a:t>
            </a:r>
          </a:p>
          <a:p>
            <a:pPr>
              <a:spcBef>
                <a:spcPts val="100"/>
              </a:spcBef>
            </a:pPr>
            <a:r>
              <a:rPr lang="hu-HU" sz="1600" b="1" dirty="0" smtClean="0"/>
              <a:t>„</a:t>
            </a:r>
            <a:r>
              <a:rPr lang="hu-HU" sz="1600" b="1" dirty="0"/>
              <a:t>II.” típusú </a:t>
            </a:r>
            <a:r>
              <a:rPr lang="hu-HU" sz="1600" b="1" dirty="0" smtClean="0"/>
              <a:t>pályázat: </a:t>
            </a:r>
            <a:r>
              <a:rPr lang="hu-HU" sz="1600" dirty="0" smtClean="0"/>
              <a:t>legkésőbb </a:t>
            </a:r>
            <a:r>
              <a:rPr lang="hu-HU" sz="1600" dirty="0"/>
              <a:t>2016. szeptember 20-ig várhatóan hallgatói jogviszonyt </a:t>
            </a:r>
            <a:r>
              <a:rPr lang="hu-HU" sz="1600" dirty="0" smtClean="0"/>
              <a:t>létesít,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mesterképzésben </a:t>
            </a:r>
            <a:r>
              <a:rPr lang="hu-HU" sz="1600" dirty="0"/>
              <a:t>teljesített </a:t>
            </a:r>
            <a:r>
              <a:rPr lang="hu-HU" sz="1600" b="1" dirty="0"/>
              <a:t>utolsó két </a:t>
            </a:r>
            <a:r>
              <a:rPr lang="hu-HU" sz="1600" b="1" dirty="0" smtClean="0"/>
              <a:t>félév átlaga </a:t>
            </a:r>
            <a:r>
              <a:rPr lang="hu-HU" sz="1600" dirty="0"/>
              <a:t>legalább „jó” minősítésű legyen, </a:t>
            </a:r>
          </a:p>
          <a:p>
            <a:pPr>
              <a:spcBef>
                <a:spcPts val="100"/>
              </a:spcBef>
            </a:pPr>
            <a:r>
              <a:rPr lang="hu-HU" sz="1600" b="1" dirty="0" smtClean="0"/>
              <a:t>„</a:t>
            </a:r>
            <a:r>
              <a:rPr lang="hu-HU" sz="1600" b="1" dirty="0"/>
              <a:t>III.” típusú </a:t>
            </a:r>
            <a:r>
              <a:rPr lang="hu-HU" sz="1600" b="1" dirty="0" smtClean="0"/>
              <a:t>pályázat</a:t>
            </a:r>
            <a:r>
              <a:rPr lang="hu-HU" sz="1600" dirty="0"/>
              <a:t>:</a:t>
            </a:r>
            <a:r>
              <a:rPr lang="hu-HU" sz="1600" dirty="0" smtClean="0"/>
              <a:t> </a:t>
            </a:r>
            <a:r>
              <a:rPr lang="hu-HU" sz="1600" dirty="0"/>
              <a:t>a pályázat benyújtásakor doktorjelölti jogviszonyban </a:t>
            </a:r>
            <a:r>
              <a:rPr lang="hu-HU" sz="1600" dirty="0" smtClean="0"/>
              <a:t>áll,</a:t>
            </a:r>
          </a:p>
          <a:p>
            <a:pPr>
              <a:spcBef>
                <a:spcPts val="100"/>
              </a:spcBef>
            </a:pPr>
            <a:r>
              <a:rPr lang="hu-HU" sz="1600" dirty="0" smtClean="0"/>
              <a:t>„</a:t>
            </a:r>
            <a:r>
              <a:rPr lang="hu-HU" sz="1600" b="1" dirty="0"/>
              <a:t>IV.” típusú </a:t>
            </a:r>
            <a:r>
              <a:rPr lang="hu-HU" sz="1600" b="1" dirty="0" smtClean="0"/>
              <a:t>pályázat: </a:t>
            </a:r>
            <a:r>
              <a:rPr lang="hu-HU" sz="1600" dirty="0" smtClean="0"/>
              <a:t>legkésőbb </a:t>
            </a:r>
            <a:r>
              <a:rPr lang="hu-HU" sz="1600" dirty="0"/>
              <a:t>2016. szeptember 20-ig várhatóan doktorjelölti jogviszonyt </a:t>
            </a:r>
            <a:r>
              <a:rPr lang="hu-HU" sz="1600" dirty="0" smtClean="0"/>
              <a:t>létesít.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 smtClean="0"/>
              <a:t>doktori </a:t>
            </a:r>
            <a:r>
              <a:rPr lang="hu-HU" sz="1600" dirty="0"/>
              <a:t>képzésen teljesített </a:t>
            </a:r>
            <a:r>
              <a:rPr lang="hu-HU" sz="1600" b="1" dirty="0"/>
              <a:t>első öt félévi átlaga </a:t>
            </a:r>
            <a:r>
              <a:rPr lang="hu-HU" sz="1600" dirty="0"/>
              <a:t>legalább „jó” minősítésű legyen, </a:t>
            </a:r>
          </a:p>
          <a:p>
            <a:pPr marL="0" indent="0">
              <a:spcBef>
                <a:spcPts val="100"/>
              </a:spcBef>
              <a:buNone/>
            </a:pPr>
            <a:endParaRPr lang="hu-HU" sz="1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r>
              <a:rPr lang="hu-HU" sz="3600" dirty="0" smtClean="0"/>
              <a:t>Felsőoktatási Posztdoktori Kutatói Ösztöndíj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19" y="1268760"/>
            <a:ext cx="8713093" cy="5472608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600" b="1" dirty="0" smtClean="0"/>
              <a:t>Cél: </a:t>
            </a:r>
            <a:r>
              <a:rPr lang="hu-HU" sz="1600" dirty="0" smtClean="0"/>
              <a:t>a </a:t>
            </a:r>
            <a:r>
              <a:rPr lang="hu-HU" sz="1600" b="1" dirty="0"/>
              <a:t>kiemelkedő tudományos </a:t>
            </a:r>
            <a:r>
              <a:rPr lang="hu-HU" sz="1600" b="1" dirty="0" smtClean="0"/>
              <a:t>eredményeket </a:t>
            </a:r>
            <a:r>
              <a:rPr lang="hu-HU" sz="1600" b="1" dirty="0"/>
              <a:t>felmutató </a:t>
            </a:r>
            <a:r>
              <a:rPr lang="hu-HU" sz="1600" dirty="0"/>
              <a:t>fiatal, tehetséges oktatók, kutatók, művészek kutatási és alkotó tevékenységének és </a:t>
            </a:r>
            <a:r>
              <a:rPr lang="hu-HU" sz="1600" b="1" dirty="0"/>
              <a:t>szakmai fejlődésének támogatása</a:t>
            </a:r>
            <a:r>
              <a:rPr lang="hu-HU" sz="1600" dirty="0"/>
              <a:t>, amelynek eredménye magas színvonalú, </a:t>
            </a:r>
            <a:r>
              <a:rPr lang="hu-HU" sz="1600" b="1" dirty="0"/>
              <a:t>figyelemre méltó publikáció</a:t>
            </a:r>
            <a:r>
              <a:rPr lang="hu-HU" sz="1600" dirty="0"/>
              <a:t>, egyéb – az adott tudományágban releváns – tudományos, műszaki vagy művészi alkotás. </a:t>
            </a:r>
            <a:endParaRPr lang="hu-HU" sz="1600" dirty="0" smtClean="0"/>
          </a:p>
          <a:p>
            <a:pPr algn="just">
              <a:spcBef>
                <a:spcPts val="100"/>
              </a:spcBef>
            </a:pPr>
            <a:endParaRPr lang="en-GB" sz="1600" dirty="0"/>
          </a:p>
          <a:p>
            <a:pPr algn="just">
              <a:spcBef>
                <a:spcPts val="100"/>
              </a:spcBef>
            </a:pPr>
            <a:r>
              <a:rPr lang="hu-HU" sz="1600" b="1" dirty="0" smtClean="0"/>
              <a:t>Az </a:t>
            </a:r>
            <a:r>
              <a:rPr lang="hu-HU" sz="1600" b="1" dirty="0"/>
              <a:t>ösztöndíj </a:t>
            </a:r>
            <a:r>
              <a:rPr lang="hu-HU" sz="1600" b="1" dirty="0" smtClean="0"/>
              <a:t>összege:</a:t>
            </a:r>
          </a:p>
          <a:p>
            <a:pPr lvl="1" algn="just">
              <a:spcBef>
                <a:spcPts val="100"/>
              </a:spcBef>
            </a:pPr>
            <a:r>
              <a:rPr lang="hu-HU" sz="1600" dirty="0" smtClean="0"/>
              <a:t>Posztdoktor </a:t>
            </a:r>
            <a:r>
              <a:rPr lang="hu-HU" sz="1600" dirty="0"/>
              <a:t>I. kategória esetén: </a:t>
            </a:r>
            <a:r>
              <a:rPr lang="hu-HU" sz="1600" b="1" dirty="0"/>
              <a:t>300.000 Ft/hó/fő. </a:t>
            </a:r>
            <a:endParaRPr lang="hu-HU" sz="1600" dirty="0"/>
          </a:p>
          <a:p>
            <a:pPr lvl="1" algn="just">
              <a:spcBef>
                <a:spcPts val="100"/>
              </a:spcBef>
            </a:pPr>
            <a:r>
              <a:rPr lang="hu-HU" sz="1600" dirty="0" smtClean="0"/>
              <a:t>Posztdoktor </a:t>
            </a:r>
            <a:r>
              <a:rPr lang="hu-HU" sz="1600" dirty="0"/>
              <a:t>II. kategória esetén: </a:t>
            </a:r>
            <a:r>
              <a:rPr lang="hu-HU" sz="1600" b="1" dirty="0"/>
              <a:t>350.000 Ft/hó/fő. </a:t>
            </a:r>
            <a:endParaRPr lang="hu-HU" sz="1600" b="1" dirty="0" smtClean="0"/>
          </a:p>
          <a:p>
            <a:pPr lvl="1" algn="just">
              <a:spcBef>
                <a:spcPts val="100"/>
              </a:spcBef>
            </a:pPr>
            <a:endParaRPr lang="hu-HU" sz="1600" b="1" dirty="0"/>
          </a:p>
          <a:p>
            <a:pPr marL="342900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hu-HU" sz="1600" b="1" dirty="0" smtClean="0"/>
              <a:t>Posztdoktor I. </a:t>
            </a:r>
            <a:r>
              <a:rPr lang="hu-HU" sz="1600" dirty="0"/>
              <a:t>a pályázat benyújtás napjához </a:t>
            </a:r>
            <a:r>
              <a:rPr lang="hu-HU" sz="1600" dirty="0" smtClean="0"/>
              <a:t>képest </a:t>
            </a:r>
            <a:r>
              <a:rPr lang="hu-HU" sz="1600" b="1" dirty="0" smtClean="0"/>
              <a:t>2 </a:t>
            </a:r>
            <a:r>
              <a:rPr lang="hu-HU" sz="1600" b="1" dirty="0"/>
              <a:t>éven belül </a:t>
            </a:r>
            <a:r>
              <a:rPr lang="hu-HU" sz="1600" dirty="0"/>
              <a:t>szereztek PhD fokozatot </a:t>
            </a:r>
            <a:endParaRPr lang="hu-HU" sz="1600" b="1" dirty="0" smtClean="0"/>
          </a:p>
          <a:p>
            <a:pPr lvl="1">
              <a:spcBef>
                <a:spcPts val="100"/>
              </a:spcBef>
            </a:pPr>
            <a:r>
              <a:rPr lang="hu-HU" sz="1600" b="1" dirty="0" smtClean="0"/>
              <a:t>„I</a:t>
            </a:r>
            <a:r>
              <a:rPr lang="hu-HU" sz="1600" b="1" dirty="0"/>
              <a:t>.” típusú pályázat</a:t>
            </a:r>
            <a:r>
              <a:rPr lang="hu-HU" sz="1600" dirty="0"/>
              <a:t>: </a:t>
            </a:r>
            <a:r>
              <a:rPr lang="hu-HU" sz="1600" dirty="0" smtClean="0"/>
              <a:t>a </a:t>
            </a:r>
            <a:r>
              <a:rPr lang="hu-HU" sz="1600" dirty="0"/>
              <a:t>pályázat benyújtásakor oktatói, kutatói munkaviszony keretében valamely, </a:t>
            </a:r>
            <a:r>
              <a:rPr lang="hu-HU" sz="1600" dirty="0" smtClean="0"/>
              <a:t>felsőoktatási </a:t>
            </a:r>
            <a:r>
              <a:rPr lang="hu-HU" sz="1600" dirty="0"/>
              <a:t>intézménnyel munkavégzésre irányuló jogviszonyban, vagy munkavégzésre irányuló egyéb jogviszonyban </a:t>
            </a:r>
            <a:r>
              <a:rPr lang="hu-HU" sz="1600" dirty="0" smtClean="0"/>
              <a:t>áll</a:t>
            </a:r>
            <a:endParaRPr lang="hu-HU" sz="1600" dirty="0"/>
          </a:p>
          <a:p>
            <a:pPr lvl="1">
              <a:spcBef>
                <a:spcPts val="100"/>
              </a:spcBef>
            </a:pPr>
            <a:r>
              <a:rPr lang="hu-HU" sz="1600" b="1" dirty="0"/>
              <a:t>„II.” típusú </a:t>
            </a:r>
            <a:r>
              <a:rPr lang="hu-HU" sz="1600" b="1" dirty="0" smtClean="0"/>
              <a:t>pályázat:</a:t>
            </a:r>
            <a:r>
              <a:rPr lang="hu-HU" sz="1600" dirty="0"/>
              <a:t> </a:t>
            </a:r>
            <a:r>
              <a:rPr lang="en-GB" sz="1600" dirty="0" err="1" smtClean="0"/>
              <a:t>oktatói</a:t>
            </a:r>
            <a:r>
              <a:rPr lang="en-GB" sz="1600" dirty="0"/>
              <a:t>, </a:t>
            </a:r>
            <a:r>
              <a:rPr lang="en-GB" sz="1600" dirty="0" err="1"/>
              <a:t>kutatói</a:t>
            </a:r>
            <a:r>
              <a:rPr lang="en-GB" sz="1600" dirty="0"/>
              <a:t> </a:t>
            </a:r>
            <a:r>
              <a:rPr lang="en-GB" sz="1600" dirty="0" err="1"/>
              <a:t>munkavégzésre</a:t>
            </a:r>
            <a:r>
              <a:rPr lang="en-GB" sz="1600" dirty="0"/>
              <a:t> </a:t>
            </a:r>
            <a:r>
              <a:rPr lang="en-GB" sz="1600" dirty="0" err="1"/>
              <a:t>irányuló</a:t>
            </a:r>
            <a:r>
              <a:rPr lang="en-GB" sz="1600" dirty="0"/>
              <a:t> </a:t>
            </a:r>
            <a:r>
              <a:rPr lang="en-GB" sz="1600" dirty="0" err="1"/>
              <a:t>jogviszonnyal</a:t>
            </a:r>
            <a:r>
              <a:rPr lang="en-GB" sz="1600" dirty="0"/>
              <a:t>, </a:t>
            </a:r>
            <a:r>
              <a:rPr lang="en-GB" sz="1600" dirty="0" err="1"/>
              <a:t>vagy</a:t>
            </a:r>
            <a:r>
              <a:rPr lang="en-GB" sz="1600" dirty="0"/>
              <a:t> </a:t>
            </a:r>
            <a:r>
              <a:rPr lang="en-GB" sz="1600" dirty="0" err="1"/>
              <a:t>munkavégzésre</a:t>
            </a:r>
            <a:r>
              <a:rPr lang="en-GB" sz="1600" dirty="0"/>
              <a:t> </a:t>
            </a:r>
            <a:r>
              <a:rPr lang="en-GB" sz="1600" dirty="0" err="1"/>
              <a:t>irányuló</a:t>
            </a:r>
            <a:r>
              <a:rPr lang="en-GB" sz="1600" dirty="0"/>
              <a:t> </a:t>
            </a:r>
            <a:r>
              <a:rPr lang="en-GB" sz="1600" dirty="0" err="1"/>
              <a:t>egyéb</a:t>
            </a:r>
            <a:r>
              <a:rPr lang="en-GB" sz="1600" dirty="0"/>
              <a:t> </a:t>
            </a:r>
            <a:r>
              <a:rPr lang="en-GB" sz="1600" dirty="0" err="1"/>
              <a:t>jogviszonnyal</a:t>
            </a:r>
            <a:r>
              <a:rPr lang="en-GB" sz="1600" dirty="0"/>
              <a:t> </a:t>
            </a:r>
            <a:r>
              <a:rPr lang="en-GB" sz="1600" dirty="0" err="1"/>
              <a:t>fognak</a:t>
            </a:r>
            <a:r>
              <a:rPr lang="en-GB" sz="1600" dirty="0"/>
              <a:t> </a:t>
            </a:r>
            <a:r>
              <a:rPr lang="en-GB" sz="1600" dirty="0" err="1"/>
              <a:t>rendelkezni</a:t>
            </a:r>
            <a:r>
              <a:rPr lang="en-GB" sz="1600" dirty="0"/>
              <a:t> </a:t>
            </a:r>
          </a:p>
          <a:p>
            <a:pPr marL="342900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hu-HU" sz="1600" b="1" dirty="0"/>
              <a:t>Posztdoktor </a:t>
            </a:r>
            <a:r>
              <a:rPr lang="hu-HU" sz="1600" b="1" dirty="0" smtClean="0"/>
              <a:t>II</a:t>
            </a:r>
            <a:r>
              <a:rPr lang="hu-HU" sz="1600" b="1" dirty="0"/>
              <a:t>. </a:t>
            </a:r>
            <a:r>
              <a:rPr lang="hu-HU" sz="1600" dirty="0"/>
              <a:t>a pályázat benyújtás napjához képest </a:t>
            </a:r>
            <a:r>
              <a:rPr lang="hu-HU" sz="1600" b="1" dirty="0"/>
              <a:t>2 éven </a:t>
            </a:r>
            <a:r>
              <a:rPr lang="hu-HU" sz="1600" b="1" dirty="0" smtClean="0"/>
              <a:t>túl </a:t>
            </a:r>
            <a:r>
              <a:rPr lang="hu-HU" sz="1600" dirty="0" smtClean="0"/>
              <a:t>szereztek </a:t>
            </a:r>
            <a:r>
              <a:rPr lang="hu-HU" sz="1600" dirty="0"/>
              <a:t>PhD fokozatot </a:t>
            </a:r>
          </a:p>
          <a:p>
            <a:pPr lvl="1">
              <a:spcBef>
                <a:spcPts val="100"/>
              </a:spcBef>
            </a:pPr>
            <a:r>
              <a:rPr lang="hu-HU" sz="1600" b="1" dirty="0" smtClean="0"/>
              <a:t>„III</a:t>
            </a:r>
            <a:r>
              <a:rPr lang="hu-HU" sz="1600" b="1" dirty="0"/>
              <a:t>.” típusú pályázat</a:t>
            </a:r>
            <a:r>
              <a:rPr lang="hu-HU" sz="1600" dirty="0"/>
              <a:t>: a pályázat benyújtásakor oktatói, kutatói munkaviszony keretében valamely, jelen Pályázati Útmutatóban meghatározott felsőoktatási intézménnyel munkavégzésre irányuló jogviszonyban, vagy munkavégzésre irányuló egyéb jogviszonyban </a:t>
            </a:r>
            <a:r>
              <a:rPr lang="hu-HU" sz="1600" dirty="0" smtClean="0"/>
              <a:t>áll</a:t>
            </a:r>
            <a:endParaRPr lang="hu-HU" sz="1600" dirty="0"/>
          </a:p>
          <a:p>
            <a:pPr lvl="1">
              <a:spcBef>
                <a:spcPts val="100"/>
              </a:spcBef>
            </a:pPr>
            <a:r>
              <a:rPr lang="hu-HU" sz="1600" b="1" dirty="0"/>
              <a:t>„</a:t>
            </a:r>
            <a:r>
              <a:rPr lang="hu-HU" sz="1600" b="1" dirty="0" smtClean="0"/>
              <a:t>IV.” </a:t>
            </a:r>
            <a:r>
              <a:rPr lang="hu-HU" sz="1600" b="1" dirty="0"/>
              <a:t>típusú pályázat:</a:t>
            </a:r>
            <a:r>
              <a:rPr lang="hu-HU" sz="1600" dirty="0"/>
              <a:t> </a:t>
            </a:r>
            <a:r>
              <a:rPr lang="en-GB" sz="1600" dirty="0" err="1"/>
              <a:t>oktatói</a:t>
            </a:r>
            <a:r>
              <a:rPr lang="en-GB" sz="1600" dirty="0"/>
              <a:t>, </a:t>
            </a:r>
            <a:r>
              <a:rPr lang="en-GB" sz="1600" dirty="0" err="1"/>
              <a:t>kutatói</a:t>
            </a:r>
            <a:r>
              <a:rPr lang="en-GB" sz="1600" dirty="0"/>
              <a:t> </a:t>
            </a:r>
            <a:r>
              <a:rPr lang="en-GB" sz="1600" dirty="0" err="1"/>
              <a:t>munkavégzésre</a:t>
            </a:r>
            <a:r>
              <a:rPr lang="en-GB" sz="1600" dirty="0"/>
              <a:t> </a:t>
            </a:r>
            <a:r>
              <a:rPr lang="en-GB" sz="1600" dirty="0" err="1"/>
              <a:t>irányuló</a:t>
            </a:r>
            <a:r>
              <a:rPr lang="en-GB" sz="1600" dirty="0"/>
              <a:t> </a:t>
            </a:r>
            <a:r>
              <a:rPr lang="en-GB" sz="1600" dirty="0" err="1"/>
              <a:t>jogviszonnyal</a:t>
            </a:r>
            <a:r>
              <a:rPr lang="en-GB" sz="1600" dirty="0"/>
              <a:t>, </a:t>
            </a:r>
            <a:r>
              <a:rPr lang="en-GB" sz="1600" dirty="0" err="1"/>
              <a:t>vagy</a:t>
            </a:r>
            <a:r>
              <a:rPr lang="en-GB" sz="1600" dirty="0"/>
              <a:t> </a:t>
            </a:r>
            <a:r>
              <a:rPr lang="en-GB" sz="1600" dirty="0" err="1"/>
              <a:t>munkavégzésre</a:t>
            </a:r>
            <a:r>
              <a:rPr lang="en-GB" sz="1600" dirty="0"/>
              <a:t> </a:t>
            </a:r>
            <a:r>
              <a:rPr lang="en-GB" sz="1600" dirty="0" err="1"/>
              <a:t>irányuló</a:t>
            </a:r>
            <a:r>
              <a:rPr lang="en-GB" sz="1600" dirty="0"/>
              <a:t> </a:t>
            </a:r>
            <a:r>
              <a:rPr lang="en-GB" sz="1600" dirty="0" err="1"/>
              <a:t>egyéb</a:t>
            </a:r>
            <a:r>
              <a:rPr lang="en-GB" sz="1600" dirty="0"/>
              <a:t> </a:t>
            </a:r>
            <a:r>
              <a:rPr lang="en-GB" sz="1600" dirty="0" err="1"/>
              <a:t>jogviszonnyal</a:t>
            </a:r>
            <a:r>
              <a:rPr lang="en-GB" sz="1600" dirty="0"/>
              <a:t> </a:t>
            </a:r>
            <a:r>
              <a:rPr lang="en-GB" sz="1600" dirty="0" err="1"/>
              <a:t>fognak</a:t>
            </a:r>
            <a:r>
              <a:rPr lang="en-GB" sz="1600" dirty="0"/>
              <a:t> </a:t>
            </a:r>
            <a:r>
              <a:rPr lang="en-GB" sz="1600" dirty="0" err="1"/>
              <a:t>rendelkezni</a:t>
            </a:r>
            <a:r>
              <a:rPr lang="en-GB" sz="1600" dirty="0"/>
              <a:t> </a:t>
            </a:r>
            <a:endParaRPr lang="hu-HU" sz="1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en-GB" b="1" dirty="0" err="1" smtClean="0"/>
              <a:t>Mindegyik</a:t>
            </a:r>
            <a:r>
              <a:rPr lang="en-GB" b="1" dirty="0" smtClean="0"/>
              <a:t> </a:t>
            </a:r>
            <a:r>
              <a:rPr lang="hu-HU" b="1" dirty="0" err="1" smtClean="0"/>
              <a:t>posztdokori</a:t>
            </a:r>
            <a:r>
              <a:rPr lang="hu-HU" b="1" dirty="0" smtClean="0"/>
              <a:t> </a:t>
            </a:r>
            <a:r>
              <a:rPr lang="en-GB" b="1" dirty="0" err="1" smtClean="0"/>
              <a:t>pályázat</a:t>
            </a:r>
            <a:r>
              <a:rPr lang="en-GB" b="1" dirty="0" smtClean="0"/>
              <a:t> </a:t>
            </a:r>
            <a:r>
              <a:rPr lang="en-GB" b="1" dirty="0" err="1"/>
              <a:t>esetén</a:t>
            </a:r>
            <a:r>
              <a:rPr lang="en-GB" b="1" dirty="0"/>
              <a:t> </a:t>
            </a:r>
            <a:r>
              <a:rPr lang="en-GB" dirty="0" err="1"/>
              <a:t>további</a:t>
            </a:r>
            <a:r>
              <a:rPr lang="en-GB" dirty="0"/>
              <a:t> </a:t>
            </a:r>
            <a:r>
              <a:rPr lang="en-GB" dirty="0" err="1"/>
              <a:t>feltétel</a:t>
            </a:r>
            <a:r>
              <a:rPr lang="en-GB" dirty="0"/>
              <a:t>, </a:t>
            </a:r>
            <a:r>
              <a:rPr lang="en-GB" dirty="0" err="1"/>
              <a:t>hogy</a:t>
            </a:r>
            <a:r>
              <a:rPr lang="en-GB" dirty="0"/>
              <a:t> a </a:t>
            </a:r>
            <a:r>
              <a:rPr lang="en-GB" dirty="0" err="1"/>
              <a:t>pályázó</a:t>
            </a:r>
            <a:r>
              <a:rPr lang="en-GB" dirty="0"/>
              <a:t>: </a:t>
            </a:r>
          </a:p>
          <a:p>
            <a:r>
              <a:rPr lang="hu-HU" dirty="0" smtClean="0"/>
              <a:t>PhD </a:t>
            </a:r>
            <a:r>
              <a:rPr lang="hu-HU" dirty="0"/>
              <a:t>eredménye legalább „cum laude” minősítésű, </a:t>
            </a:r>
            <a:endParaRPr lang="hu-HU" dirty="0" smtClean="0"/>
          </a:p>
          <a:p>
            <a:r>
              <a:rPr lang="en-GB" dirty="0" smtClean="0"/>
              <a:t>a </a:t>
            </a:r>
            <a:r>
              <a:rPr lang="en-GB" dirty="0" err="1"/>
              <a:t>pályázat</a:t>
            </a:r>
            <a:r>
              <a:rPr lang="en-GB" dirty="0"/>
              <a:t> </a:t>
            </a:r>
            <a:r>
              <a:rPr lang="en-GB" dirty="0" err="1"/>
              <a:t>benyújtása</a:t>
            </a:r>
            <a:r>
              <a:rPr lang="en-GB" dirty="0"/>
              <a:t> </a:t>
            </a:r>
            <a:r>
              <a:rPr lang="en-GB" dirty="0" err="1"/>
              <a:t>napján</a:t>
            </a:r>
            <a:r>
              <a:rPr lang="en-GB" dirty="0"/>
              <a:t> a 40. </a:t>
            </a:r>
            <a:r>
              <a:rPr lang="en-GB" dirty="0" err="1"/>
              <a:t>életévét</a:t>
            </a:r>
            <a:r>
              <a:rPr lang="en-GB" dirty="0"/>
              <a:t> </a:t>
            </a:r>
            <a:r>
              <a:rPr lang="en-GB" dirty="0" err="1"/>
              <a:t>még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töltötte</a:t>
            </a:r>
            <a:r>
              <a:rPr lang="en-GB" dirty="0"/>
              <a:t> be, </a:t>
            </a:r>
          </a:p>
          <a:p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/>
              <a:t>ösztöndíjas</a:t>
            </a:r>
            <a:r>
              <a:rPr lang="en-GB" dirty="0"/>
              <a:t> </a:t>
            </a:r>
            <a:r>
              <a:rPr lang="en-GB" dirty="0" err="1"/>
              <a:t>jogviszony</a:t>
            </a:r>
            <a:r>
              <a:rPr lang="en-GB" dirty="0"/>
              <a:t> </a:t>
            </a:r>
            <a:r>
              <a:rPr lang="en-GB" dirty="0" err="1"/>
              <a:t>létesítésekor</a:t>
            </a:r>
            <a:r>
              <a:rPr lang="en-GB" dirty="0"/>
              <a:t> </a:t>
            </a:r>
            <a:r>
              <a:rPr lang="en-GB" dirty="0" err="1"/>
              <a:t>igazolni</a:t>
            </a:r>
            <a:r>
              <a:rPr lang="en-GB" dirty="0"/>
              <a:t> </a:t>
            </a:r>
            <a:r>
              <a:rPr lang="en-GB" dirty="0" err="1"/>
              <a:t>tudja</a:t>
            </a:r>
            <a:r>
              <a:rPr lang="en-GB" dirty="0"/>
              <a:t> </a:t>
            </a:r>
            <a:r>
              <a:rPr lang="en-GB" dirty="0" err="1"/>
              <a:t>oktatói</a:t>
            </a:r>
            <a:r>
              <a:rPr lang="en-GB" dirty="0"/>
              <a:t>, </a:t>
            </a:r>
            <a:r>
              <a:rPr lang="en-GB" dirty="0" err="1"/>
              <a:t>kutatói</a:t>
            </a:r>
            <a:r>
              <a:rPr lang="en-GB" dirty="0"/>
              <a:t> </a:t>
            </a:r>
            <a:r>
              <a:rPr lang="en-GB" dirty="0" err="1"/>
              <a:t>munkavégzésre</a:t>
            </a:r>
            <a:r>
              <a:rPr lang="en-GB" dirty="0"/>
              <a:t> </a:t>
            </a:r>
            <a:r>
              <a:rPr lang="en-GB" dirty="0" err="1"/>
              <a:t>irányuló</a:t>
            </a:r>
            <a:r>
              <a:rPr lang="en-GB" dirty="0"/>
              <a:t> </a:t>
            </a:r>
            <a:r>
              <a:rPr lang="en-GB" dirty="0" err="1"/>
              <a:t>jogviszonyát</a:t>
            </a:r>
            <a:r>
              <a:rPr lang="en-GB" dirty="0"/>
              <a:t>, </a:t>
            </a:r>
            <a:r>
              <a:rPr lang="en-GB" dirty="0" err="1"/>
              <a:t>vagy</a:t>
            </a:r>
            <a:r>
              <a:rPr lang="en-GB" dirty="0"/>
              <a:t> </a:t>
            </a:r>
            <a:r>
              <a:rPr lang="en-GB" dirty="0" err="1"/>
              <a:t>munkavégzésre</a:t>
            </a:r>
            <a:r>
              <a:rPr lang="en-GB" dirty="0"/>
              <a:t> </a:t>
            </a:r>
            <a:r>
              <a:rPr lang="en-GB" dirty="0" err="1"/>
              <a:t>irányuló</a:t>
            </a:r>
            <a:r>
              <a:rPr lang="en-GB" dirty="0"/>
              <a:t> </a:t>
            </a:r>
            <a:r>
              <a:rPr lang="en-GB" dirty="0" err="1"/>
              <a:t>egyéb</a:t>
            </a:r>
            <a:r>
              <a:rPr lang="en-GB" dirty="0"/>
              <a:t> </a:t>
            </a:r>
            <a:r>
              <a:rPr lang="en-GB" dirty="0" err="1"/>
              <a:t>jogviszonyát</a:t>
            </a:r>
            <a:r>
              <a:rPr lang="en-GB" dirty="0"/>
              <a:t>, </a:t>
            </a:r>
          </a:p>
          <a:p>
            <a:r>
              <a:rPr lang="hu-HU" dirty="0" smtClean="0"/>
              <a:t>kiemelkedő </a:t>
            </a:r>
            <a:r>
              <a:rPr lang="hu-HU" dirty="0"/>
              <a:t>színvonalú, önállóan vagy kutatócsoportban végzett kutatási eredménnyel rendelkezzen, és a felsőoktatási intézmény keretében kutatási tevékenységet végezzen azon magyarországi felsőoktatási intézményben, mely intézménnyel ösztöndíjas jogviszony létesít és az ösztöndíjas időszak alatt a fogadó felsőoktatási intézményben közzéteszi tudományos kutatási, fejlesztési munkája eredményeit. A kutatási terv egy, már korábban megkezdett kutatás, művészeti alkotótevékenység folytatására is vonatkozhat. </a:t>
            </a:r>
          </a:p>
          <a:p>
            <a:endParaRPr lang="en-GB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57200" y="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smtClean="0"/>
              <a:t>Felsőoktatási Posztdoktori Kutatói Ösztöndíj</a:t>
            </a:r>
            <a:endParaRPr lang="hu-HU" sz="36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32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Pályázatok benyújtása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hu-HU" sz="2400" b="1" dirty="0" smtClean="0"/>
              <a:t>Határidő:  </a:t>
            </a:r>
            <a:r>
              <a:rPr lang="hu-HU" sz="2400" b="1" dirty="0" smtClean="0">
                <a:solidFill>
                  <a:srgbClr val="990033"/>
                </a:solidFill>
              </a:rPr>
              <a:t>2016. június 27.</a:t>
            </a:r>
          </a:p>
          <a:p>
            <a:r>
              <a:rPr lang="hu-HU" sz="2000" b="1" dirty="0" smtClean="0"/>
              <a:t>A </a:t>
            </a:r>
            <a:r>
              <a:rPr lang="hu-HU" sz="2000" b="1" dirty="0"/>
              <a:t>Pályázati </a:t>
            </a:r>
            <a:r>
              <a:rPr lang="hu-HU" sz="2000" b="1" dirty="0" smtClean="0"/>
              <a:t>Adatlapot</a:t>
            </a:r>
            <a:r>
              <a:rPr lang="hu-HU" sz="2000" dirty="0" smtClean="0"/>
              <a:t> </a:t>
            </a:r>
            <a:r>
              <a:rPr lang="hu-HU" sz="2000" b="1" dirty="0"/>
              <a:t>és annak összes mellékletét </a:t>
            </a:r>
            <a:r>
              <a:rPr lang="hu-HU" sz="2000" dirty="0"/>
              <a:t>a Pályázati Útmutatóban foglaltaknak megfelelően, hiánytalanul, magyar nyelven </a:t>
            </a:r>
            <a:r>
              <a:rPr lang="hu-HU" sz="2000" dirty="0" smtClean="0"/>
              <a:t>kitöltve</a:t>
            </a:r>
          </a:p>
          <a:p>
            <a:r>
              <a:rPr lang="hu-HU" sz="2000" b="1" dirty="0" smtClean="0"/>
              <a:t>Elektronikusan</a:t>
            </a:r>
            <a:r>
              <a:rPr lang="hu-HU" sz="2000" dirty="0" smtClean="0"/>
              <a:t> (véglegesítési határidő: </a:t>
            </a:r>
            <a:r>
              <a:rPr lang="hu-HU" sz="2000" dirty="0"/>
              <a:t>2016. június 27</a:t>
            </a:r>
            <a:r>
              <a:rPr lang="hu-HU" sz="2000" dirty="0" smtClean="0"/>
              <a:t>. 23:59)</a:t>
            </a:r>
          </a:p>
          <a:p>
            <a:pPr lvl="1"/>
            <a:r>
              <a:rPr lang="hu-HU" sz="2000" dirty="0" smtClean="0"/>
              <a:t>BME honlapján </a:t>
            </a:r>
            <a:r>
              <a:rPr lang="hu-HU" sz="2000" dirty="0"/>
              <a:t>keresztül (</a:t>
            </a:r>
            <a:r>
              <a:rPr lang="hu-HU" sz="2000" dirty="0">
                <a:hlinkClick r:id="rId2"/>
              </a:rPr>
              <a:t>https://www.kth.bme.hu/urlap/212</a:t>
            </a:r>
            <a:r>
              <a:rPr lang="hu-HU" sz="2000" dirty="0" smtClean="0">
                <a:hlinkClick r:id="rId2"/>
              </a:rPr>
              <a:t>/</a:t>
            </a:r>
            <a:r>
              <a:rPr lang="hu-HU" sz="2000" dirty="0" smtClean="0"/>
              <a:t>) </a:t>
            </a:r>
          </a:p>
          <a:p>
            <a:pPr lvl="1"/>
            <a:r>
              <a:rPr lang="hu-HU" sz="2000" dirty="0" smtClean="0"/>
              <a:t>Nem újraírható CD-n, vagy DVD-n </a:t>
            </a:r>
            <a:r>
              <a:rPr lang="hu-HU" sz="2000" dirty="0" err="1" smtClean="0"/>
              <a:t>szkennelve</a:t>
            </a:r>
            <a:r>
              <a:rPr lang="hu-HU" sz="2000" dirty="0" smtClean="0"/>
              <a:t> a </a:t>
            </a:r>
            <a:r>
              <a:rPr lang="hu-HU" sz="2000" dirty="0"/>
              <a:t>Pályázati Adatlapot a Pályázati Útmutató mellékletében megadott Excel dokumentumban), </a:t>
            </a:r>
            <a:endParaRPr lang="hu-HU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b="1" dirty="0" smtClean="0"/>
              <a:t>Papír alapon aláírva</a:t>
            </a:r>
            <a:r>
              <a:rPr lang="hu-HU" sz="2000" dirty="0" smtClean="0"/>
              <a:t>, eredetiben</a:t>
            </a:r>
            <a:r>
              <a:rPr lang="hu-HU" sz="2000" dirty="0"/>
              <a:t>– </a:t>
            </a:r>
            <a:r>
              <a:rPr lang="hu-HU" sz="2000" b="1" dirty="0"/>
              <a:t>egy nyomtatott példányban, </a:t>
            </a:r>
            <a:r>
              <a:rPr lang="hu-HU" sz="2000" b="1" dirty="0" smtClean="0"/>
              <a:t>aláírva</a:t>
            </a:r>
          </a:p>
          <a:p>
            <a:pPr lvl="1"/>
            <a:r>
              <a:rPr lang="hu-HU" sz="2000" dirty="0"/>
              <a:t>postai úton, ajánlott, elsőbbségi küldeményként</a:t>
            </a:r>
          </a:p>
          <a:p>
            <a:pPr lvl="1"/>
            <a:r>
              <a:rPr lang="hu-HU" sz="2000" dirty="0" smtClean="0"/>
              <a:t>személyesen az </a:t>
            </a:r>
            <a:r>
              <a:rPr lang="hu-HU" sz="2000" dirty="0"/>
              <a:t>illetékes Dékáni Hivatalban ügyfélfogadási időben 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>(</a:t>
            </a:r>
            <a:r>
              <a:rPr lang="hu-HU" sz="2000" dirty="0" err="1"/>
              <a:t>H-Cs</a:t>
            </a:r>
            <a:r>
              <a:rPr lang="hu-HU" sz="2000" dirty="0"/>
              <a:t>: 8-16:00 és P: 8-13:00</a:t>
            </a:r>
            <a:r>
              <a:rPr lang="hu-HU" sz="2000" dirty="0" smtClean="0"/>
              <a:t>)</a:t>
            </a:r>
            <a:endParaRPr lang="hu-HU" sz="20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5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1563</Words>
  <Application>Microsoft Office PowerPoint</Application>
  <PresentationFormat>Diavetítés a képernyőre (4:3 oldalarány)</PresentationFormat>
  <Paragraphs>198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Új Nemzeti Kiválóság Program Ösztöndíjak</vt:lpstr>
      <vt:lpstr>Pályázati kategóriák</vt:lpstr>
      <vt:lpstr>PowerPoint bemutató</vt:lpstr>
      <vt:lpstr> Felsőoktatási Alapképzés Hallgatói Kutatói Ösztöndíj</vt:lpstr>
      <vt:lpstr> Felsőoktatási Mesterképzés Hallgatói Kutatói Ösztöndíj</vt:lpstr>
      <vt:lpstr> Felsőoktatási Doktori Hallgatói, Doktorjelölti Kutatói Ösztöndíj</vt:lpstr>
      <vt:lpstr>Felsőoktatási Posztdoktori Kutatói Ösztöndíj</vt:lpstr>
      <vt:lpstr>PowerPoint bemutató</vt:lpstr>
      <vt:lpstr>Pályázatok benyújtása</vt:lpstr>
      <vt:lpstr>Benyújtandó mellékletek</vt:lpstr>
      <vt:lpstr>Ütemterv</vt:lpstr>
      <vt:lpstr>Összeférhetőség más pályázatokkal</vt:lpstr>
      <vt:lpstr>PowerPoint bemutató</vt:lpstr>
      <vt:lpstr>Köszönjük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Bodzay Brigitta</dc:creator>
  <cp:lastModifiedBy>Brigi</cp:lastModifiedBy>
  <cp:revision>61</cp:revision>
  <dcterms:created xsi:type="dcterms:W3CDTF">2016-06-15T12:20:49Z</dcterms:created>
  <dcterms:modified xsi:type="dcterms:W3CDTF">2016-06-20T09:49:47Z</dcterms:modified>
</cp:coreProperties>
</file>