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69" r:id="rId3"/>
    <p:sldId id="270" r:id="rId4"/>
    <p:sldId id="271" r:id="rId5"/>
    <p:sldId id="278" r:id="rId6"/>
    <p:sldId id="274" r:id="rId7"/>
    <p:sldId id="281" r:id="rId8"/>
    <p:sldId id="279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0000CC"/>
    <a:srgbClr val="FFC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Közepesen sötét stílus 3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4" autoAdjust="0"/>
    <p:restoredTop sz="94660"/>
  </p:normalViewPr>
  <p:slideViewPr>
    <p:cSldViewPr>
      <p:cViewPr varScale="1">
        <p:scale>
          <a:sx n="99" d="100"/>
          <a:sy n="99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498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216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665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839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340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535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40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41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034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109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478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8F2A6-E92C-402D-B703-282E0107B25E}" type="datetimeFigureOut">
              <a:rPr lang="hu-HU" smtClean="0"/>
              <a:t>2016.06.20.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529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79090" y="2564904"/>
            <a:ext cx="7772400" cy="1470025"/>
          </a:xfrm>
        </p:spPr>
        <p:txBody>
          <a:bodyPr>
            <a:noAutofit/>
          </a:bodyPr>
          <a:lstStyle/>
          <a:p>
            <a:r>
              <a:rPr lang="hu-HU" sz="4800" b="1" dirty="0" smtClean="0">
                <a:cs typeface="DaunPenh" pitchFamily="2" charset="0"/>
              </a:rPr>
              <a:t>Új Nemzeti Kiválóság Program Ösztöndíjak</a:t>
            </a:r>
            <a:endParaRPr lang="hu-HU" sz="4800" b="1" dirty="0">
              <a:cs typeface="DaunPenh" pitchFamily="2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88640"/>
            <a:ext cx="2226017" cy="2226017"/>
          </a:xfrm>
          <a:prstGeom prst="rect">
            <a:avLst/>
          </a:prstGeom>
        </p:spPr>
      </p:pic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179512" y="348552"/>
            <a:ext cx="1392265" cy="185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83391" y="4581128"/>
            <a:ext cx="895310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hu-HU" sz="2300" b="1" dirty="0" smtClean="0"/>
              <a:t>Bírálati szempontok: </a:t>
            </a:r>
            <a:r>
              <a:rPr lang="hu-HU" sz="2300" dirty="0" smtClean="0"/>
              <a:t>Dr. </a:t>
            </a:r>
            <a:r>
              <a:rPr lang="hu-HU" sz="2300" dirty="0" err="1" smtClean="0"/>
              <a:t>Hórvölgyi</a:t>
            </a:r>
            <a:r>
              <a:rPr lang="hu-HU" sz="2300" dirty="0" smtClean="0"/>
              <a:t> Zoltán (tudományos </a:t>
            </a:r>
            <a:r>
              <a:rPr lang="hu-HU" sz="2300" dirty="0" err="1" smtClean="0"/>
              <a:t>dékánhelyettes</a:t>
            </a:r>
            <a:r>
              <a:rPr lang="hu-HU" sz="2300" dirty="0" smtClean="0"/>
              <a:t>) </a:t>
            </a:r>
            <a:endParaRPr lang="en-GB" sz="23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3450749" y="6028007"/>
            <a:ext cx="2476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rgbClr val="990033"/>
                </a:solidFill>
              </a:rPr>
              <a:t>vbk_kfi@mail.bme.hu</a:t>
            </a:r>
            <a:endParaRPr lang="en-GB" sz="20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33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8503801"/>
              </p:ext>
            </p:extLst>
          </p:nvPr>
        </p:nvGraphicFramePr>
        <p:xfrm>
          <a:off x="1814365" y="1442080"/>
          <a:ext cx="5421931" cy="2346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97795"/>
                <a:gridCol w="1224136"/>
              </a:tblGrid>
              <a:tr h="187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Bírálati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szempontok</a:t>
                      </a:r>
                      <a:r>
                        <a:rPr lang="en-GB" sz="1600" u="none" strike="noStrike" kern="1200" baseline="0" dirty="0" smtClean="0"/>
                        <a:t> 	</a:t>
                      </a:r>
                      <a:endParaRPr lang="en-GB" sz="16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Pontszám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endParaRPr lang="en-GB" sz="16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</a:tr>
              <a:tr h="140533">
                <a:tc>
                  <a:txBody>
                    <a:bodyPr/>
                    <a:lstStyle/>
                    <a:p>
                      <a:r>
                        <a:rPr lang="en-GB" sz="1600" u="none" strike="noStrike" kern="1200" baseline="0" dirty="0" err="1" smtClean="0"/>
                        <a:t>Tanulmányi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eredmények</a:t>
                      </a:r>
                      <a:r>
                        <a:rPr lang="en-GB" sz="1600" u="none" strike="noStrike" kern="1200" baseline="0" dirty="0" smtClean="0"/>
                        <a:t>: 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30</a:t>
                      </a:r>
                      <a:endParaRPr lang="en-GB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hu-HU" sz="1600" u="none" strike="noStrike" kern="1200" baseline="0" dirty="0" smtClean="0"/>
                        <a:t>Eddigi tudományos, művészeti tevékenységek: </a:t>
                      </a:r>
                      <a:endParaRPr lang="hu-HU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36</a:t>
                      </a:r>
                      <a:endParaRPr lang="en-GB" sz="1600" dirty="0"/>
                    </a:p>
                  </a:txBody>
                  <a:tcPr/>
                </a:tc>
              </a:tr>
              <a:tr h="11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Publikációk</a:t>
                      </a:r>
                      <a:r>
                        <a:rPr lang="en-GB" sz="1600" u="none" strike="noStrike" kern="1200" baseline="0" dirty="0" smtClean="0"/>
                        <a:t>, </a:t>
                      </a:r>
                      <a:r>
                        <a:rPr lang="en-GB" sz="1600" u="none" strike="noStrike" kern="1200" baseline="0" dirty="0" err="1" smtClean="0"/>
                        <a:t>konferencia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részvételek</a:t>
                      </a:r>
                      <a:r>
                        <a:rPr lang="en-GB" sz="1600" u="none" strike="noStrike" kern="1200" baseline="0" dirty="0" smtClean="0"/>
                        <a:t>, </a:t>
                      </a:r>
                      <a:r>
                        <a:rPr lang="en-GB" sz="1600" u="none" strike="noStrike" kern="1200" baseline="0" dirty="0" err="1" smtClean="0"/>
                        <a:t>kiállítások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hu-HU" sz="1600" u="none" strike="noStrike" kern="1200" baseline="0" dirty="0" smtClean="0"/>
                        <a:t>: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10</a:t>
                      </a:r>
                      <a:endParaRPr lang="en-GB" sz="1600" dirty="0"/>
                    </a:p>
                  </a:txBody>
                  <a:tcPr/>
                </a:tc>
              </a:tr>
              <a:tr h="1428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Nyelvtudás</a:t>
                      </a:r>
                      <a:r>
                        <a:rPr lang="hu-HU" sz="1600" u="none" strike="noStrike" kern="1200" baseline="0" dirty="0" smtClean="0"/>
                        <a:t>: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6</a:t>
                      </a:r>
                      <a:endParaRPr lang="en-GB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Kutatási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terv</a:t>
                      </a:r>
                      <a:r>
                        <a:rPr lang="hu-HU" sz="1600" u="none" strike="noStrike" kern="1200" baseline="0" dirty="0" smtClean="0"/>
                        <a:t>: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18</a:t>
                      </a:r>
                      <a:endParaRPr lang="en-GB" sz="1600" dirty="0"/>
                    </a:p>
                  </a:txBody>
                  <a:tcPr/>
                </a:tc>
              </a:tr>
              <a:tr h="120317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Összesen: 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100</a:t>
                      </a:r>
                      <a:endParaRPr lang="en-GB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ím 1"/>
          <p:cNvSpPr txBox="1">
            <a:spLocks/>
          </p:cNvSpPr>
          <p:nvPr/>
        </p:nvSpPr>
        <p:spPr>
          <a:xfrm>
            <a:off x="1066150" y="0"/>
            <a:ext cx="7620650" cy="1412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dirty="0" smtClean="0"/>
              <a:t> Felsőoktatási Alapképzés Hallgatói Kutatói Ösztöndíj</a:t>
            </a:r>
            <a:endParaRPr lang="hu-HU" sz="3600" dirty="0"/>
          </a:p>
        </p:txBody>
      </p:sp>
      <p:cxnSp>
        <p:nvCxnSpPr>
          <p:cNvPr id="10" name="Egyenes összekötő 9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églalap 11"/>
          <p:cNvSpPr/>
          <p:nvPr/>
        </p:nvSpPr>
        <p:spPr>
          <a:xfrm>
            <a:off x="251521" y="3861048"/>
            <a:ext cx="8695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dirty="0"/>
              <a:t>Cél: </a:t>
            </a:r>
            <a:r>
              <a:rPr lang="hu-HU" sz="1600" dirty="0"/>
              <a:t>Sikeres OTDK szereplés elősegítése. A 10 hónapos ÖD végére a kutatási terv biztosítsa a 2017-es kari TDK konferencián való sikeres részvételt. </a:t>
            </a:r>
            <a:endParaRPr lang="hu-HU" sz="1600" dirty="0" smtClean="0"/>
          </a:p>
          <a:p>
            <a:endParaRPr lang="hu-HU" sz="1600" dirty="0"/>
          </a:p>
          <a:p>
            <a:r>
              <a:rPr lang="hu-HU" sz="1600" b="1" dirty="0"/>
              <a:t>Minimumkövetelmény:</a:t>
            </a:r>
            <a:r>
              <a:rPr lang="hu-HU" sz="1600" dirty="0"/>
              <a:t> A pályázati útmutatóban a csatolandó mellékletek között szerepel egy kutatási témavezetői ajánlás, ez alatt azt értjük, hogy a témavezető röviden mutassa be a már eddig is végzett hallgatói kutatói tevékenységet egy oldalban ha volt ilyen (ez lehet TDK munka, egyéni feladat, vagy egyéb kutatási tevékenység), vagy ha ilyen előzmény nem volt, akkor a hallgató eddigi eredményeivel röviden támassza alá, hogy mi biztosítja a pályázat elnyerése esetén a sikeres munkát.</a:t>
            </a:r>
          </a:p>
          <a:p>
            <a:endParaRPr lang="hu-HU" sz="1600" dirty="0"/>
          </a:p>
          <a:p>
            <a:r>
              <a:rPr lang="hu-HU" sz="1600" b="1" dirty="0"/>
              <a:t>Végcél: </a:t>
            </a:r>
            <a:r>
              <a:rPr lang="hu-HU" sz="1600" dirty="0"/>
              <a:t>Az ÖD végén a témavezető igazolja, hogy a hallgató munkája eredményeképpen  az őszi TDK konferenciára beadható pályamű kutatási eredményei megszülettek. </a:t>
            </a:r>
          </a:p>
        </p:txBody>
      </p:sp>
    </p:spTree>
    <p:extLst>
      <p:ext uri="{BB962C8B-B14F-4D97-AF65-F5344CB8AC3E}">
        <p14:creationId xmlns:p14="http://schemas.microsoft.com/office/powerpoint/2010/main" val="1848382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588914"/>
              </p:ext>
            </p:extLst>
          </p:nvPr>
        </p:nvGraphicFramePr>
        <p:xfrm>
          <a:off x="224100" y="1556792"/>
          <a:ext cx="5421931" cy="2346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97795"/>
                <a:gridCol w="1224136"/>
              </a:tblGrid>
              <a:tr h="1400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Bírálati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szempontok</a:t>
                      </a:r>
                      <a:r>
                        <a:rPr lang="en-GB" sz="1600" u="none" strike="noStrike" kern="1200" baseline="0" dirty="0" smtClean="0"/>
                        <a:t> 	</a:t>
                      </a:r>
                      <a:endParaRPr lang="en-GB" sz="16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Pontszám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endParaRPr lang="en-GB" sz="16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sz="1600" u="none" strike="noStrike" kern="1200" baseline="0" dirty="0" err="1" smtClean="0"/>
                        <a:t>Tanulmányi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eredmények</a:t>
                      </a:r>
                      <a:r>
                        <a:rPr lang="en-GB" sz="1600" u="none" strike="noStrike" kern="1200" baseline="0" dirty="0" smtClean="0"/>
                        <a:t>: 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30</a:t>
                      </a:r>
                      <a:endParaRPr lang="en-GB" sz="1600" dirty="0"/>
                    </a:p>
                  </a:txBody>
                  <a:tcPr/>
                </a:tc>
              </a:tr>
              <a:tr h="117575">
                <a:tc>
                  <a:txBody>
                    <a:bodyPr/>
                    <a:lstStyle/>
                    <a:p>
                      <a:r>
                        <a:rPr lang="hu-HU" sz="1600" u="none" strike="noStrike" kern="1200" baseline="0" dirty="0" smtClean="0"/>
                        <a:t>Eddigi tudományos, művészeti tevékenységek: </a:t>
                      </a:r>
                      <a:endParaRPr lang="hu-HU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32</a:t>
                      </a:r>
                      <a:endParaRPr lang="en-GB" sz="1600" dirty="0"/>
                    </a:p>
                  </a:txBody>
                  <a:tcPr/>
                </a:tc>
              </a:tr>
              <a:tr h="1423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Publikációk</a:t>
                      </a:r>
                      <a:r>
                        <a:rPr lang="en-GB" sz="1600" u="none" strike="noStrike" kern="1200" baseline="0" dirty="0" smtClean="0"/>
                        <a:t>, </a:t>
                      </a:r>
                      <a:r>
                        <a:rPr lang="en-GB" sz="1600" u="none" strike="noStrike" kern="1200" baseline="0" dirty="0" err="1" smtClean="0"/>
                        <a:t>konferencia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részvételek</a:t>
                      </a:r>
                      <a:r>
                        <a:rPr lang="en-GB" sz="1600" u="none" strike="noStrike" kern="1200" baseline="0" dirty="0" smtClean="0"/>
                        <a:t>, </a:t>
                      </a:r>
                      <a:r>
                        <a:rPr lang="en-GB" sz="1600" u="none" strike="noStrike" kern="1200" baseline="0" dirty="0" err="1" smtClean="0"/>
                        <a:t>kiállítások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hu-HU" sz="1600" u="none" strike="noStrike" kern="1200" baseline="0" dirty="0" smtClean="0"/>
                        <a:t>: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12</a:t>
                      </a:r>
                      <a:endParaRPr lang="en-GB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Nyelvtudás</a:t>
                      </a:r>
                      <a:r>
                        <a:rPr lang="hu-HU" sz="1600" u="none" strike="noStrike" kern="1200" baseline="0" dirty="0" smtClean="0"/>
                        <a:t>: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6</a:t>
                      </a:r>
                      <a:endParaRPr lang="en-GB" sz="1600" dirty="0"/>
                    </a:p>
                  </a:txBody>
                  <a:tcPr/>
                </a:tc>
              </a:tr>
              <a:tr h="1198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Kutatási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terv</a:t>
                      </a:r>
                      <a:r>
                        <a:rPr lang="hu-HU" sz="1600" u="none" strike="noStrike" kern="1200" baseline="0" dirty="0" smtClean="0"/>
                        <a:t>: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20</a:t>
                      </a:r>
                      <a:endParaRPr lang="en-GB" sz="1600" dirty="0"/>
                    </a:p>
                  </a:txBody>
                  <a:tcPr/>
                </a:tc>
              </a:tr>
              <a:tr h="144607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Összesen: 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100</a:t>
                      </a:r>
                      <a:endParaRPr lang="en-GB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ím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smtClean="0"/>
              <a:t> Felsőoktatási Mesterképzés Hallgatói Kutatói Ösztöndíj</a:t>
            </a:r>
            <a:endParaRPr lang="hu-HU" sz="3600" dirty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églalap 8"/>
          <p:cNvSpPr/>
          <p:nvPr/>
        </p:nvSpPr>
        <p:spPr>
          <a:xfrm>
            <a:off x="221284" y="4073065"/>
            <a:ext cx="8695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dirty="0" smtClean="0"/>
              <a:t>Minimumkövetelmény</a:t>
            </a:r>
            <a:r>
              <a:rPr lang="hu-HU" sz="1600" b="1" dirty="0"/>
              <a:t>:</a:t>
            </a:r>
            <a:r>
              <a:rPr lang="hu-HU" sz="1600" dirty="0"/>
              <a:t> A pályázati útmutatóban a csatolandó mellékletek között szerepel egy kutatási témavezetői ajánlás, ez alatt azt értjük, hogy a témavezető röviden mutassa be a már eddig is végzett hallgatói kutatói tevékenységet egy oldalban ha volt ilyen (ez lehet TDK munka, egyéni feladat, vagy egyéb kutatási tevékenység), vagy ha ilyen előzmény nem volt, akkor a hallgató eddigi eredményeivel röviden támassza alá, hogy mi biztosítja a pályázat elnyerése esetén a sikeres munkát</a:t>
            </a:r>
            <a:r>
              <a:rPr lang="hu-HU" sz="1600" dirty="0" smtClean="0"/>
              <a:t>.</a:t>
            </a:r>
          </a:p>
          <a:p>
            <a:endParaRPr lang="hu-HU" sz="1600" dirty="0"/>
          </a:p>
          <a:p>
            <a:r>
              <a:rPr lang="hu-HU" sz="1600" b="1" dirty="0" smtClean="0"/>
              <a:t>Végcél</a:t>
            </a:r>
            <a:r>
              <a:rPr lang="hu-HU" sz="1600" b="1" dirty="0"/>
              <a:t>: </a:t>
            </a:r>
            <a:r>
              <a:rPr lang="hu-HU" sz="1600" dirty="0"/>
              <a:t>Az ÖD végén a témavezető igazolja, hogy a hallgató munkája eredményeképpen  az őszi TDK konferenciára beadható pályamű kutatási eredményei megszülettek. Amennyiben a hallgató várhatóan nem lesz már jogviszonyban 2017/18/1 félévben, az ÖD végén a témavezető igazolja, hogy egy IF publikáció </a:t>
            </a:r>
            <a:r>
              <a:rPr lang="hu-HU" sz="1600" dirty="0" smtClean="0"/>
              <a:t>előkészítését elkezdték </a:t>
            </a:r>
            <a:r>
              <a:rPr lang="hu-HU" sz="1600" dirty="0"/>
              <a:t>az eredményekre alapozva. </a:t>
            </a:r>
          </a:p>
        </p:txBody>
      </p:sp>
      <p:sp>
        <p:nvSpPr>
          <p:cNvPr id="2" name="Téglalap 1"/>
          <p:cNvSpPr/>
          <p:nvPr/>
        </p:nvSpPr>
        <p:spPr>
          <a:xfrm>
            <a:off x="5941655" y="1484784"/>
            <a:ext cx="302295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u-HU" sz="1600" b="1" dirty="0">
                <a:solidFill>
                  <a:prstClr val="black"/>
                </a:solidFill>
              </a:rPr>
              <a:t>Cél: </a:t>
            </a:r>
            <a:r>
              <a:rPr lang="hu-HU" sz="1600" dirty="0">
                <a:solidFill>
                  <a:prstClr val="black"/>
                </a:solidFill>
              </a:rPr>
              <a:t>Sikeres OTDK szereplés elősegítése vagy egy IF cikk előkészítése a hallgató meghatározó részvételével. A 10 hónapos ÖD végére a kutatási terv biztosítsa a 2017-es kari TDK konferencián való sikeres részvételt, vagy az IF cikk megjelenéséhez szükséges eredmények elérését. </a:t>
            </a:r>
            <a:endParaRPr lang="hu-H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06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5105346"/>
              </p:ext>
            </p:extLst>
          </p:nvPr>
        </p:nvGraphicFramePr>
        <p:xfrm>
          <a:off x="1578968" y="1370072"/>
          <a:ext cx="5873352" cy="2346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649216"/>
                <a:gridCol w="1224136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Bírálati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szempontok</a:t>
                      </a:r>
                      <a:r>
                        <a:rPr lang="en-GB" sz="1600" u="none" strike="noStrike" kern="1200" baseline="0" dirty="0" smtClean="0"/>
                        <a:t> 	</a:t>
                      </a:r>
                      <a:endParaRPr lang="en-GB" sz="16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Pontszám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endParaRPr lang="en-GB" sz="16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</a:tr>
              <a:tr h="125368">
                <a:tc>
                  <a:txBody>
                    <a:bodyPr/>
                    <a:lstStyle/>
                    <a:p>
                      <a:r>
                        <a:rPr lang="en-GB" sz="1600" u="none" strike="noStrike" kern="1200" baseline="0" dirty="0" err="1" smtClean="0"/>
                        <a:t>Tanulmányi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eredmények</a:t>
                      </a:r>
                      <a:r>
                        <a:rPr lang="en-GB" sz="1600" u="none" strike="noStrike" kern="1200" baseline="0" dirty="0" smtClean="0"/>
                        <a:t>: 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30</a:t>
                      </a:r>
                      <a:endParaRPr lang="en-GB" sz="1600" dirty="0"/>
                    </a:p>
                  </a:txBody>
                  <a:tcPr/>
                </a:tc>
              </a:tr>
              <a:tr h="222136">
                <a:tc>
                  <a:txBody>
                    <a:bodyPr/>
                    <a:lstStyle/>
                    <a:p>
                      <a:r>
                        <a:rPr lang="hu-HU" sz="1600" u="none" strike="noStrike" kern="1200" baseline="0" dirty="0" smtClean="0"/>
                        <a:t>Eddigi tudományos tevékenységek: </a:t>
                      </a:r>
                      <a:endParaRPr lang="hu-HU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36</a:t>
                      </a:r>
                      <a:endParaRPr lang="en-GB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sz="1600" u="none" strike="noStrike" kern="1200" baseline="0" dirty="0" err="1" smtClean="0"/>
                        <a:t>Egyéb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szakmai</a:t>
                      </a:r>
                      <a:r>
                        <a:rPr lang="en-GB" sz="1600" u="none" strike="noStrike" kern="1200" baseline="0" dirty="0" smtClean="0"/>
                        <a:t> (</a:t>
                      </a:r>
                      <a:r>
                        <a:rPr lang="en-GB" sz="1600" u="none" strike="noStrike" kern="1200" baseline="0" dirty="0" err="1" smtClean="0"/>
                        <a:t>tudományos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és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oktatási</a:t>
                      </a:r>
                      <a:r>
                        <a:rPr lang="en-GB" sz="1600" u="none" strike="noStrike" kern="1200" baseline="0" dirty="0" smtClean="0"/>
                        <a:t>) </a:t>
                      </a:r>
                      <a:r>
                        <a:rPr lang="en-GB" sz="1600" u="none" strike="noStrike" kern="1200" baseline="0" dirty="0" err="1" smtClean="0"/>
                        <a:t>tevékenység</a:t>
                      </a:r>
                      <a:r>
                        <a:rPr lang="hu-HU" sz="1600" u="none" strike="noStrike" kern="1200" baseline="0" dirty="0" smtClean="0"/>
                        <a:t>: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8</a:t>
                      </a:r>
                      <a:endParaRPr lang="en-GB" sz="1600" dirty="0"/>
                    </a:p>
                  </a:txBody>
                  <a:tcPr/>
                </a:tc>
              </a:tr>
              <a:tr h="1276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Nyelvtudás</a:t>
                      </a:r>
                      <a:r>
                        <a:rPr lang="hu-HU" sz="1600" u="none" strike="noStrike" kern="1200" baseline="0" dirty="0" smtClean="0"/>
                        <a:t>: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6</a:t>
                      </a:r>
                      <a:endParaRPr lang="en-GB" sz="16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Kutatási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terv</a:t>
                      </a:r>
                      <a:r>
                        <a:rPr lang="hu-HU" sz="1600" u="none" strike="noStrike" kern="1200" baseline="0" dirty="0" smtClean="0"/>
                        <a:t>: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20</a:t>
                      </a:r>
                      <a:endParaRPr lang="en-GB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Összesen: 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100</a:t>
                      </a:r>
                      <a:endParaRPr lang="en-GB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Autofit/>
          </a:bodyPr>
          <a:lstStyle/>
          <a:p>
            <a:r>
              <a:rPr lang="hu-HU" sz="3600" dirty="0" smtClean="0"/>
              <a:t> Felsőoktatási Doktori Hallgatói, Doktorjelölti Kutatói Ösztöndíj</a:t>
            </a:r>
            <a:endParaRPr lang="hu-HU" sz="3600" dirty="0"/>
          </a:p>
        </p:txBody>
      </p:sp>
      <p:cxnSp>
        <p:nvCxnSpPr>
          <p:cNvPr id="9" name="Egyenes összekötő 8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églalap 10"/>
          <p:cNvSpPr/>
          <p:nvPr/>
        </p:nvSpPr>
        <p:spPr>
          <a:xfrm>
            <a:off x="323528" y="3766388"/>
            <a:ext cx="828092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dirty="0" err="1"/>
              <a:t>Ph.D</a:t>
            </a:r>
            <a:r>
              <a:rPr lang="hu-HU" sz="1600" b="1" dirty="0"/>
              <a:t>. hallgatók:</a:t>
            </a:r>
            <a:endParaRPr lang="hu-HU" sz="1600" dirty="0"/>
          </a:p>
          <a:p>
            <a:r>
              <a:rPr lang="hu-HU" sz="1600" b="1" dirty="0"/>
              <a:t>Cél: </a:t>
            </a:r>
            <a:r>
              <a:rPr lang="hu-HU" sz="1600" dirty="0"/>
              <a:t>A doktori cselekményindítás minimumkövetelményéhez képesti (publikációs) többletteljesítmény elérésének elősegítése:</a:t>
            </a:r>
          </a:p>
          <a:p>
            <a:r>
              <a:rPr lang="hu-HU" sz="1600" dirty="0"/>
              <a:t>A doktori cselekményindítás minimumkövetelménye </a:t>
            </a:r>
            <a:r>
              <a:rPr lang="hu-HU" sz="1600" dirty="0" smtClean="0"/>
              <a:t>két </a:t>
            </a:r>
            <a:r>
              <a:rPr lang="hu-HU" sz="1600" dirty="0"/>
              <a:t>50% feletti IF cikk. Azaz cél, hogy a doktori cselekményindításra a pályázónak legalább három 50% feletti IF cikke legyen.     </a:t>
            </a:r>
            <a:r>
              <a:rPr lang="hu-HU" sz="1600" b="1" dirty="0"/>
              <a:t/>
            </a:r>
            <a:br>
              <a:rPr lang="hu-HU" sz="1600" b="1" dirty="0"/>
            </a:br>
            <a:endParaRPr lang="hu-HU" sz="1600" dirty="0"/>
          </a:p>
          <a:p>
            <a:r>
              <a:rPr lang="hu-HU" sz="1600" b="1" dirty="0"/>
              <a:t>PhD első éves:</a:t>
            </a:r>
            <a:endParaRPr lang="hu-HU" sz="1600" dirty="0"/>
          </a:p>
          <a:p>
            <a:r>
              <a:rPr lang="hu-HU" sz="1600" b="1" dirty="0"/>
              <a:t>Minimumkövetelmény:</a:t>
            </a:r>
            <a:r>
              <a:rPr lang="hu-HU" sz="1600" dirty="0"/>
              <a:t> egy 50% feletti IF cikk</a:t>
            </a:r>
          </a:p>
          <a:p>
            <a:r>
              <a:rPr lang="hu-HU" sz="1600" b="1" dirty="0"/>
              <a:t>Végcél:</a:t>
            </a:r>
            <a:r>
              <a:rPr lang="hu-HU" sz="1600" dirty="0"/>
              <a:t> A kutatási terv biztosítsa, hogy a 10 hónapos ÖD végére egy további 50% feletti IF cikk kísérleti anyaga összeálljon.</a:t>
            </a:r>
            <a:br>
              <a:rPr lang="hu-HU" sz="1600" dirty="0"/>
            </a:b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90790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5" y="1340768"/>
            <a:ext cx="8569077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600" b="1" dirty="0" smtClean="0"/>
              <a:t>PhD </a:t>
            </a:r>
            <a:r>
              <a:rPr lang="hu-HU" sz="1600" b="1" dirty="0"/>
              <a:t>felsőbb éves:</a:t>
            </a:r>
            <a:endParaRPr lang="hu-HU" sz="1600" dirty="0"/>
          </a:p>
          <a:p>
            <a:r>
              <a:rPr lang="hu-HU" sz="1600" b="1" dirty="0"/>
              <a:t>Minimumkövetelmény: </a:t>
            </a:r>
            <a:r>
              <a:rPr lang="hu-HU" sz="1600" dirty="0"/>
              <a:t>négy publikáció </a:t>
            </a:r>
            <a:r>
              <a:rPr lang="hu-HU" sz="1600" dirty="0" smtClean="0"/>
              <a:t>(közlemény és konferencia-előadás),</a:t>
            </a:r>
            <a:r>
              <a:rPr lang="hu-HU" sz="1600" dirty="0"/>
              <a:t> amelyből legalább egy 50% feletti </a:t>
            </a:r>
            <a:r>
              <a:rPr lang="hu-HU" sz="1600" dirty="0" err="1" smtClean="0"/>
              <a:t>IF-os</a:t>
            </a:r>
            <a:r>
              <a:rPr lang="hu-HU" sz="1600" dirty="0" smtClean="0"/>
              <a:t> közlemény, </a:t>
            </a:r>
            <a:r>
              <a:rPr lang="hu-HU" sz="1600" dirty="0"/>
              <a:t>egy második </a:t>
            </a:r>
            <a:r>
              <a:rPr lang="hu-HU" sz="1600" dirty="0" err="1" smtClean="0"/>
              <a:t>IF-os</a:t>
            </a:r>
            <a:r>
              <a:rPr lang="hu-HU" sz="1600" dirty="0" smtClean="0"/>
              <a:t> közlemény </a:t>
            </a:r>
            <a:r>
              <a:rPr lang="hu-HU" sz="1600" dirty="0"/>
              <a:t>(ez lehet 50% alatti </a:t>
            </a:r>
            <a:r>
              <a:rPr lang="hu-HU" sz="1600" dirty="0" smtClean="0"/>
              <a:t>is), </a:t>
            </a:r>
            <a:r>
              <a:rPr lang="hu-HU" sz="1600" dirty="0"/>
              <a:t>és a maradék kettő lehet bármilyen </a:t>
            </a:r>
            <a:r>
              <a:rPr lang="hu-HU" sz="1600" dirty="0" smtClean="0"/>
              <a:t>közlemény, előadás </a:t>
            </a:r>
            <a:r>
              <a:rPr lang="hu-HU" sz="1600" dirty="0"/>
              <a:t>vagy </a:t>
            </a:r>
            <a:r>
              <a:rPr lang="hu-HU" sz="1600" dirty="0" smtClean="0"/>
              <a:t>poszter.</a:t>
            </a:r>
            <a:r>
              <a:rPr lang="hu-HU" sz="1600" dirty="0"/>
              <a:t> </a:t>
            </a:r>
          </a:p>
          <a:p>
            <a:r>
              <a:rPr lang="hu-HU" sz="1600" b="1" dirty="0"/>
              <a:t>Végcél:</a:t>
            </a:r>
            <a:r>
              <a:rPr lang="hu-HU" sz="1600" dirty="0"/>
              <a:t>  A kutatási terv biztosítsa, hogy a 10 hónapos ÖD végére egy további 50% feletti IF cikk kísérleti anyaga </a:t>
            </a:r>
            <a:r>
              <a:rPr lang="hu-HU" sz="1600" dirty="0" smtClean="0"/>
              <a:t>összeálljon. Az ösztöndíj alatt </a:t>
            </a:r>
            <a:r>
              <a:rPr lang="hu-HU" sz="1600" dirty="0"/>
              <a:t>harmadéves </a:t>
            </a:r>
            <a:r>
              <a:rPr lang="hu-HU" sz="1600" dirty="0" err="1"/>
              <a:t>doktoráns</a:t>
            </a:r>
            <a:r>
              <a:rPr lang="hu-HU" sz="1600" dirty="0"/>
              <a:t> esetén elvárás, hogy a publikáció benyújtásra kerüljön az ÖD végéig, és az ÖD befejezését követő első alkalommal a doktori cselekmény elindításra kerüljön</a:t>
            </a:r>
            <a:r>
              <a:rPr lang="hu-HU" sz="1600" dirty="0" smtClean="0"/>
              <a:t>.</a:t>
            </a:r>
            <a:r>
              <a:rPr lang="hu-HU" sz="1600" dirty="0"/>
              <a:t/>
            </a:r>
            <a:br>
              <a:rPr lang="hu-HU" sz="1600" dirty="0"/>
            </a:br>
            <a:endParaRPr lang="hu-HU" sz="1600" dirty="0"/>
          </a:p>
          <a:p>
            <a:pPr marL="0" indent="0">
              <a:buNone/>
            </a:pPr>
            <a:r>
              <a:rPr lang="hu-HU" sz="1600" b="1" dirty="0" smtClean="0"/>
              <a:t>Doktorjelöltek:</a:t>
            </a:r>
          </a:p>
          <a:p>
            <a:r>
              <a:rPr lang="hu-HU" sz="1600" b="1" dirty="0" smtClean="0"/>
              <a:t>Cél</a:t>
            </a:r>
            <a:r>
              <a:rPr lang="hu-HU" sz="1600" b="1" dirty="0"/>
              <a:t>: </a:t>
            </a:r>
            <a:r>
              <a:rPr lang="hu-HU" sz="1600" dirty="0"/>
              <a:t>A doktori értekezés benyújtásához szükséges minimumfeltételekhez képesti (publikációs) többletteljesítmény elérésének és az ÖD 10 hónapos végére a doktori értekezés </a:t>
            </a:r>
            <a:r>
              <a:rPr lang="hu-HU" sz="1600" dirty="0" smtClean="0"/>
              <a:t>elkészülésének</a:t>
            </a:r>
            <a:r>
              <a:rPr lang="hu-HU" sz="1600" dirty="0"/>
              <a:t> </a:t>
            </a:r>
            <a:r>
              <a:rPr lang="hu-HU" sz="1600" dirty="0" smtClean="0"/>
              <a:t>elősegítése</a:t>
            </a:r>
            <a:endParaRPr lang="hu-HU" sz="1600" dirty="0"/>
          </a:p>
          <a:p>
            <a:r>
              <a:rPr lang="hu-HU" sz="1600" b="1" dirty="0" smtClean="0"/>
              <a:t>Minimumkövetelmény</a:t>
            </a:r>
            <a:r>
              <a:rPr lang="hu-HU" sz="1600" b="1" dirty="0"/>
              <a:t>: </a:t>
            </a:r>
            <a:r>
              <a:rPr lang="hu-HU" sz="1600" dirty="0"/>
              <a:t>négy publikáció amelyből legalább kettő 50% feletti </a:t>
            </a:r>
            <a:r>
              <a:rPr lang="hu-HU" sz="1600" dirty="0" err="1" smtClean="0"/>
              <a:t>IF-os</a:t>
            </a:r>
            <a:r>
              <a:rPr lang="hu-HU" sz="1600" dirty="0" smtClean="0"/>
              <a:t> közlemény, </a:t>
            </a:r>
            <a:r>
              <a:rPr lang="hu-HU" sz="1600" dirty="0"/>
              <a:t>a harmadik egy </a:t>
            </a:r>
            <a:r>
              <a:rPr lang="hu-HU" sz="1600" dirty="0" err="1" smtClean="0"/>
              <a:t>IF-os</a:t>
            </a:r>
            <a:r>
              <a:rPr lang="hu-HU" sz="1600" dirty="0" smtClean="0"/>
              <a:t> közlemény </a:t>
            </a:r>
            <a:r>
              <a:rPr lang="hu-HU" sz="1600" dirty="0"/>
              <a:t>(ez lehet 50% alatti is), a negyedik bármilyen </a:t>
            </a:r>
            <a:r>
              <a:rPr lang="hu-HU" sz="1600" dirty="0" smtClean="0"/>
              <a:t>közlemény </a:t>
            </a:r>
            <a:r>
              <a:rPr lang="hu-HU" sz="1600" dirty="0"/>
              <a:t>(a harmadik és negyedik publikáció kiváltható egy harmadik 50% feletti </a:t>
            </a:r>
            <a:r>
              <a:rPr lang="hu-HU" sz="1600" dirty="0" err="1" smtClean="0"/>
              <a:t>IF-os</a:t>
            </a:r>
            <a:r>
              <a:rPr lang="hu-HU" sz="1600" dirty="0" smtClean="0"/>
              <a:t> közleménnyel). </a:t>
            </a:r>
            <a:endParaRPr lang="hu-HU" sz="1600" dirty="0"/>
          </a:p>
          <a:p>
            <a:r>
              <a:rPr lang="hu-HU" sz="1600" b="1" dirty="0"/>
              <a:t>Végcél:</a:t>
            </a:r>
            <a:r>
              <a:rPr lang="hu-HU" sz="1600" dirty="0"/>
              <a:t>  A kutatási terv biztosítsa, hogy a 10 hónapos ÖD végére egy további 50% feletti </a:t>
            </a:r>
            <a:r>
              <a:rPr lang="hu-HU" sz="1600" dirty="0" err="1" smtClean="0"/>
              <a:t>IF-os</a:t>
            </a:r>
            <a:r>
              <a:rPr lang="hu-HU" sz="1600" dirty="0" smtClean="0"/>
              <a:t> közlemény </a:t>
            </a:r>
            <a:r>
              <a:rPr lang="hu-HU" sz="1600" dirty="0"/>
              <a:t>kísérleti anyaga összeálljon, elvárás, hogy a publikáció </a:t>
            </a:r>
            <a:r>
              <a:rPr lang="hu-HU" sz="1600" dirty="0" smtClean="0"/>
              <a:t>benyújtásra </a:t>
            </a:r>
            <a:r>
              <a:rPr lang="hu-HU" sz="1600" dirty="0"/>
              <a:t>kerüljön az ÖD végéig, és az ÖD befejezését követő első alkalommal a doktori értekezés benyújtásra kerüljön</a:t>
            </a:r>
            <a:r>
              <a:rPr lang="hu-HU" sz="1600" dirty="0" smtClean="0"/>
              <a:t>.</a:t>
            </a:r>
            <a:endParaRPr lang="hu-HU" sz="1600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57200" y="0"/>
            <a:ext cx="8229600" cy="1340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smtClean="0"/>
              <a:t> Felsőoktatási Doktori Hallgatói, Doktorjelölti Kutatói Ösztöndíj</a:t>
            </a:r>
            <a:endParaRPr lang="hu-HU" sz="3600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18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205859"/>
              </p:ext>
            </p:extLst>
          </p:nvPr>
        </p:nvGraphicFramePr>
        <p:xfrm>
          <a:off x="457200" y="1402824"/>
          <a:ext cx="6093715" cy="3322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04118"/>
                <a:gridCol w="1089597"/>
              </a:tblGrid>
              <a:tr h="144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Bírálati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szempontok</a:t>
                      </a:r>
                      <a:r>
                        <a:rPr lang="en-GB" sz="1600" u="none" strike="noStrike" kern="1200" baseline="0" dirty="0" smtClean="0"/>
                        <a:t> 	</a:t>
                      </a:r>
                      <a:endParaRPr lang="en-GB" sz="16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Pontszám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endParaRPr lang="en-GB" sz="16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hu-HU" sz="1600" u="none" strike="noStrike" kern="1200" baseline="0" dirty="0" smtClean="0"/>
                        <a:t>PhD minősítése</a:t>
                      </a:r>
                      <a:r>
                        <a:rPr lang="en-GB" sz="1600" u="none" strike="noStrike" kern="1200" baseline="0" dirty="0" smtClean="0"/>
                        <a:t>: 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15</a:t>
                      </a:r>
                      <a:endParaRPr lang="en-GB" sz="1600" dirty="0"/>
                    </a:p>
                  </a:txBody>
                  <a:tcPr/>
                </a:tc>
              </a:tr>
              <a:tr h="841608">
                <a:tc>
                  <a:txBody>
                    <a:bodyPr/>
                    <a:lstStyle/>
                    <a:p>
                      <a:r>
                        <a:rPr lang="hu-HU" sz="1600" u="none" strike="noStrike" kern="1200" baseline="0" dirty="0" smtClean="0"/>
                        <a:t>Eddigi tudományos tevékenységek: 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Publikációk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megadott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szabadalom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alkotások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hu-H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Nemzetközi konferencia előadások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Tudományos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díjak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ösztöndíjak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hu-H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Kutatási projektvezetői/témavezetői tevékenység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45: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hu-HU" sz="1600" dirty="0" smtClean="0"/>
                        <a:t>23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hu-HU" sz="1600" dirty="0" smtClean="0"/>
                        <a:t>10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hu-HU" sz="1600" dirty="0" smtClean="0"/>
                        <a:t>7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hu-HU" sz="1600" dirty="0" smtClean="0"/>
                        <a:t>5</a:t>
                      </a:r>
                      <a:endParaRPr lang="en-GB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sz="1600" u="none" strike="noStrike" kern="1200" baseline="0" dirty="0" err="1" smtClean="0"/>
                        <a:t>Egyéb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szakmai</a:t>
                      </a:r>
                      <a:r>
                        <a:rPr lang="en-GB" sz="1600" u="none" strike="noStrike" kern="1200" baseline="0" dirty="0" smtClean="0"/>
                        <a:t> (</a:t>
                      </a:r>
                      <a:r>
                        <a:rPr lang="en-GB" sz="1600" u="none" strike="noStrike" kern="1200" baseline="0" dirty="0" err="1" smtClean="0"/>
                        <a:t>tudományos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és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oktatási</a:t>
                      </a:r>
                      <a:r>
                        <a:rPr lang="en-GB" sz="1600" u="none" strike="noStrike" kern="1200" baseline="0" dirty="0" smtClean="0"/>
                        <a:t>) </a:t>
                      </a:r>
                      <a:r>
                        <a:rPr lang="en-GB" sz="1600" u="none" strike="noStrike" kern="1200" baseline="0" dirty="0" err="1" smtClean="0"/>
                        <a:t>tevékenység</a:t>
                      </a:r>
                      <a:r>
                        <a:rPr lang="hu-HU" sz="1600" u="none" strike="noStrike" kern="1200" baseline="0" dirty="0" smtClean="0"/>
                        <a:t>: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10</a:t>
                      </a:r>
                      <a:endParaRPr lang="en-GB" sz="1600" dirty="0"/>
                    </a:p>
                  </a:txBody>
                  <a:tcPr/>
                </a:tc>
              </a:tr>
              <a:tr h="131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Nyelvtudás</a:t>
                      </a:r>
                      <a:r>
                        <a:rPr lang="hu-HU" sz="1600" u="none" strike="noStrike" kern="1200" baseline="0" dirty="0" smtClean="0"/>
                        <a:t>: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6</a:t>
                      </a:r>
                      <a:endParaRPr lang="en-GB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Kutatási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terv</a:t>
                      </a:r>
                      <a:r>
                        <a:rPr lang="hu-HU" sz="1600" u="none" strike="noStrike" kern="1200" baseline="0" dirty="0" smtClean="0"/>
                        <a:t>: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24</a:t>
                      </a:r>
                      <a:endParaRPr lang="en-GB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Összesen: 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100</a:t>
                      </a:r>
                      <a:endParaRPr lang="en-GB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ím 1"/>
          <p:cNvSpPr txBox="1">
            <a:spLocks/>
          </p:cNvSpPr>
          <p:nvPr/>
        </p:nvSpPr>
        <p:spPr>
          <a:xfrm>
            <a:off x="457200" y="0"/>
            <a:ext cx="8229600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smtClean="0"/>
              <a:t>Felsőoktatási Posztdoktori Kutatói Ösztöndíj</a:t>
            </a:r>
            <a:endParaRPr lang="hu-HU" sz="3600" dirty="0"/>
          </a:p>
        </p:txBody>
      </p:sp>
      <p:cxnSp>
        <p:nvCxnSpPr>
          <p:cNvPr id="7" name="Egyenes összekötő 6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églalap 8"/>
          <p:cNvSpPr/>
          <p:nvPr/>
        </p:nvSpPr>
        <p:spPr>
          <a:xfrm>
            <a:off x="304807" y="4781470"/>
            <a:ext cx="637380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dirty="0" smtClean="0"/>
              <a:t>Posztdoktor </a:t>
            </a:r>
            <a:r>
              <a:rPr lang="hu-HU" sz="1600" b="1" dirty="0"/>
              <a:t>II:</a:t>
            </a:r>
            <a:endParaRPr lang="hu-HU" sz="1600" dirty="0"/>
          </a:p>
          <a:p>
            <a:r>
              <a:rPr lang="hu-HU" sz="1600" b="1" dirty="0" smtClean="0"/>
              <a:t>Cél</a:t>
            </a:r>
            <a:r>
              <a:rPr lang="hu-HU" sz="1600" b="1" dirty="0"/>
              <a:t>: </a:t>
            </a:r>
            <a:r>
              <a:rPr lang="hu-HU" sz="1600" dirty="0"/>
              <a:t>Az MTA doktorihoz szükséges publikációs tevékenység </a:t>
            </a:r>
            <a:r>
              <a:rPr lang="hu-HU" sz="1600" dirty="0" smtClean="0"/>
              <a:t>elősegítése</a:t>
            </a:r>
            <a:endParaRPr lang="hu-HU" sz="1600" dirty="0"/>
          </a:p>
          <a:p>
            <a:r>
              <a:rPr lang="hu-HU" sz="1600" b="1" dirty="0"/>
              <a:t> Minimumkövetelmény: </a:t>
            </a:r>
            <a:r>
              <a:rPr lang="hu-HU" sz="1600" dirty="0"/>
              <a:t>habilitáció, vagy a habilitáció publikációs feltételének (publikációszám, összhatás, független </a:t>
            </a:r>
            <a:r>
              <a:rPr lang="hu-HU" sz="1600" dirty="0" smtClean="0"/>
              <a:t>hivatkozás) </a:t>
            </a:r>
            <a:r>
              <a:rPr lang="hu-HU" sz="1600" dirty="0"/>
              <a:t>megléte.</a:t>
            </a:r>
          </a:p>
          <a:p>
            <a:r>
              <a:rPr lang="hu-HU" sz="1600" dirty="0"/>
              <a:t> </a:t>
            </a:r>
            <a:r>
              <a:rPr lang="hu-HU" sz="1600" b="1" dirty="0"/>
              <a:t>Végcél:</a:t>
            </a:r>
            <a:r>
              <a:rPr lang="hu-HU" sz="1600" dirty="0"/>
              <a:t>  A kutatási terv biztosítsa, hogy a 10 hónapos ÖD végére négy </a:t>
            </a:r>
            <a:r>
              <a:rPr lang="hu-HU" sz="1600" dirty="0" err="1" smtClean="0"/>
              <a:t>IF-os</a:t>
            </a:r>
            <a:r>
              <a:rPr lang="hu-HU" sz="1600" dirty="0" smtClean="0"/>
              <a:t> közlemény </a:t>
            </a:r>
            <a:r>
              <a:rPr lang="hu-HU" sz="1600" dirty="0"/>
              <a:t>kísérleti anyaga összeálljon, elvárás, hogy a publikációk benyújtásra kerüljenek az ÖD végéig </a:t>
            </a:r>
          </a:p>
        </p:txBody>
      </p:sp>
      <p:sp>
        <p:nvSpPr>
          <p:cNvPr id="10" name="Téglalap 9"/>
          <p:cNvSpPr/>
          <p:nvPr/>
        </p:nvSpPr>
        <p:spPr>
          <a:xfrm>
            <a:off x="6678613" y="1484784"/>
            <a:ext cx="2286000" cy="477053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hu-HU" sz="1600" b="1" dirty="0"/>
              <a:t>Posztdoktor I:</a:t>
            </a:r>
            <a:endParaRPr lang="hu-HU" sz="1600" dirty="0"/>
          </a:p>
          <a:p>
            <a:pPr lvl="0"/>
            <a:r>
              <a:rPr lang="hu-HU" sz="1600" b="1" dirty="0"/>
              <a:t>Cél: </a:t>
            </a:r>
            <a:r>
              <a:rPr lang="hu-HU" sz="1600" dirty="0"/>
              <a:t>A habilitációhoz szükséges publikációs tevékenység elősegítése</a:t>
            </a:r>
          </a:p>
          <a:p>
            <a:pPr lvl="0"/>
            <a:r>
              <a:rPr lang="hu-HU" sz="1600" b="1" dirty="0"/>
              <a:t>Minimumkövetelmény: </a:t>
            </a:r>
            <a:r>
              <a:rPr lang="hu-HU" sz="1600" dirty="0"/>
              <a:t>a habilitáció publikációszám és összhatás feltételének 66%-os megléte. (hivatkozást nem vizsgálunk)</a:t>
            </a:r>
          </a:p>
          <a:p>
            <a:pPr lvl="0"/>
            <a:r>
              <a:rPr lang="hu-HU" sz="1600" b="1" dirty="0"/>
              <a:t>Végcél:</a:t>
            </a:r>
            <a:r>
              <a:rPr lang="hu-HU" sz="1600" dirty="0"/>
              <a:t> A kutatási terv biztosítsa, hogy a 10 hónapos ÖD végére két </a:t>
            </a:r>
            <a:r>
              <a:rPr lang="hu-HU" sz="1600" dirty="0" err="1" smtClean="0"/>
              <a:t>IF-os</a:t>
            </a:r>
            <a:r>
              <a:rPr lang="hu-HU" sz="1600" dirty="0" smtClean="0"/>
              <a:t> közlemény </a:t>
            </a:r>
            <a:r>
              <a:rPr lang="hu-HU" sz="1600" dirty="0"/>
              <a:t>kísérleti anyaga összeálljon, elvárás, hogy a publikációk benyújtásra kerüljenek az ÖD végéig</a:t>
            </a:r>
          </a:p>
        </p:txBody>
      </p:sp>
    </p:spTree>
    <p:extLst>
      <p:ext uri="{BB962C8B-B14F-4D97-AF65-F5344CB8AC3E}">
        <p14:creationId xmlns:p14="http://schemas.microsoft.com/office/powerpoint/2010/main" val="4019733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5" y="1340768"/>
            <a:ext cx="8569077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600" b="1" dirty="0" smtClean="0"/>
              <a:t>Extra kutatási teljesítmény értelmezése:</a:t>
            </a:r>
          </a:p>
          <a:p>
            <a:pPr marL="0" indent="0">
              <a:buNone/>
            </a:pPr>
            <a:r>
              <a:rPr lang="hu-HU" sz="1600" b="1" dirty="0" smtClean="0"/>
              <a:t>PhD hallgatók:</a:t>
            </a:r>
            <a:endParaRPr lang="hu-HU" sz="1600" b="1" dirty="0"/>
          </a:p>
          <a:p>
            <a:r>
              <a:rPr lang="hu-HU" sz="1600" dirty="0" smtClean="0"/>
              <a:t>Az ösztöndíjas időszakra vállalt publikációért, konferencia részvételért </a:t>
            </a:r>
            <a:r>
              <a:rPr lang="hu-HU" sz="1600" b="1" dirty="0" smtClean="0"/>
              <a:t>nem számolható el kredit </a:t>
            </a:r>
            <a:r>
              <a:rPr lang="hu-HU" sz="1600" dirty="0" smtClean="0"/>
              <a:t>a PhD képzés keretében.</a:t>
            </a:r>
            <a:r>
              <a:rPr lang="hu-HU" sz="1600" dirty="0"/>
              <a:t> </a:t>
            </a:r>
          </a:p>
          <a:p>
            <a:r>
              <a:rPr lang="hu-HU" sz="1600" dirty="0"/>
              <a:t>Az ösztöndíjas időszakra vállalt </a:t>
            </a:r>
            <a:r>
              <a:rPr lang="hu-HU" sz="1600" dirty="0" smtClean="0"/>
              <a:t>publikáció </a:t>
            </a:r>
            <a:r>
              <a:rPr lang="hu-HU" sz="1600" b="1" dirty="0" smtClean="0"/>
              <a:t>nem lehet a cselekményindításhoz szükséges két publikáció egyike</a:t>
            </a:r>
            <a:r>
              <a:rPr lang="hu-HU" sz="1600" dirty="0" smtClean="0"/>
              <a:t>.</a:t>
            </a:r>
          </a:p>
          <a:p>
            <a:pPr marL="0" indent="0">
              <a:buNone/>
            </a:pPr>
            <a:r>
              <a:rPr lang="hu-HU" sz="1600" b="1" dirty="0" smtClean="0"/>
              <a:t>Doktorjelöltek:</a:t>
            </a:r>
          </a:p>
          <a:p>
            <a:r>
              <a:rPr lang="hu-HU" sz="1600" dirty="0"/>
              <a:t>Az ösztöndíjas időszakra vállalt publikáció </a:t>
            </a:r>
            <a:r>
              <a:rPr lang="hu-HU" sz="1600" b="1" dirty="0"/>
              <a:t>nem </a:t>
            </a:r>
            <a:r>
              <a:rPr lang="hu-HU" sz="1600" b="1" dirty="0" smtClean="0"/>
              <a:t>lehet az értekezés beadásához szükséges négy publikáció egyike.</a:t>
            </a:r>
          </a:p>
          <a:p>
            <a:pPr marL="0" indent="0">
              <a:buNone/>
            </a:pPr>
            <a:r>
              <a:rPr lang="hu-HU" sz="1600" b="1" dirty="0" smtClean="0"/>
              <a:t>Mindkét pályázatnál:</a:t>
            </a:r>
            <a:endParaRPr lang="hu-HU" sz="1600" b="1" dirty="0"/>
          </a:p>
          <a:p>
            <a:r>
              <a:rPr lang="hu-HU" sz="1600" dirty="0" smtClean="0"/>
              <a:t>Az ösztöndíjas időszakban vállalt kutatómunka lehet a doktori értekezés alkotó része, pl. ötödik publikációként.</a:t>
            </a:r>
          </a:p>
          <a:p>
            <a:r>
              <a:rPr lang="hu-HU" sz="1600" dirty="0" smtClean="0"/>
              <a:t>Az </a:t>
            </a:r>
            <a:r>
              <a:rPr lang="hu-HU" sz="1600" dirty="0"/>
              <a:t>ösztöndíjas időszakban vállalt kutatómunka</a:t>
            </a:r>
            <a:r>
              <a:rPr lang="hu-HU" sz="1600" dirty="0" smtClean="0"/>
              <a:t> lehet a doktori értekezéstől független terület is.</a:t>
            </a:r>
          </a:p>
          <a:p>
            <a:pPr marL="0" indent="0">
              <a:buNone/>
            </a:pPr>
            <a:endParaRPr lang="hu-HU" sz="1600" b="1" dirty="0" smtClean="0"/>
          </a:p>
          <a:p>
            <a:pPr marL="0" indent="0">
              <a:buNone/>
            </a:pPr>
            <a:r>
              <a:rPr lang="hu-HU" sz="1600" b="1" dirty="0" smtClean="0"/>
              <a:t>Kettős finanszírozás tiltásának értelmezése az összes pályázat esetén:</a:t>
            </a:r>
            <a:endParaRPr lang="hu-HU" sz="1600" b="1" dirty="0"/>
          </a:p>
          <a:p>
            <a:r>
              <a:rPr lang="hu-HU" sz="1600" dirty="0"/>
              <a:t>Az ösztöndíjas időszakban vállalt </a:t>
            </a:r>
            <a:r>
              <a:rPr lang="hu-HU" sz="1600" dirty="0" smtClean="0"/>
              <a:t>kutatómunkáért az ösztöndíjas </a:t>
            </a:r>
            <a:r>
              <a:rPr lang="hu-HU" sz="1600" b="1" dirty="0" smtClean="0"/>
              <a:t>nem kaphat más forrásból </a:t>
            </a:r>
            <a:r>
              <a:rPr lang="hu-HU" sz="1600" dirty="0" smtClean="0"/>
              <a:t>(pl. pályázat, </a:t>
            </a:r>
            <a:r>
              <a:rPr lang="hu-HU" sz="1600" dirty="0" smtClean="0"/>
              <a:t>K+F </a:t>
            </a:r>
            <a:r>
              <a:rPr lang="hu-HU" sz="1600" dirty="0" smtClean="0"/>
              <a:t>szerződés, stb.) </a:t>
            </a:r>
            <a:r>
              <a:rPr lang="hu-HU" sz="1600" b="1" dirty="0" smtClean="0"/>
              <a:t>jövedelmet</a:t>
            </a:r>
            <a:r>
              <a:rPr lang="hu-HU" sz="1600" dirty="0" smtClean="0"/>
              <a:t>. </a:t>
            </a:r>
            <a:endParaRPr lang="hu-HU" sz="1600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57200" y="0"/>
            <a:ext cx="8229600" cy="1340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dirty="0" smtClean="0"/>
              <a:t> Felsőoktatási Kutatói Ösztöndíj</a:t>
            </a:r>
            <a:endParaRPr lang="hu-HU" sz="3600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925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79090" y="2564904"/>
            <a:ext cx="7772400" cy="1470025"/>
          </a:xfrm>
        </p:spPr>
        <p:txBody>
          <a:bodyPr>
            <a:noAutofit/>
          </a:bodyPr>
          <a:lstStyle/>
          <a:p>
            <a:r>
              <a:rPr lang="hu-HU" sz="4800" b="1" dirty="0" smtClean="0">
                <a:cs typeface="DaunPenh" pitchFamily="2" charset="0"/>
              </a:rPr>
              <a:t>Köszönjük a figyelmet!</a:t>
            </a:r>
            <a:endParaRPr lang="hu-HU" sz="4800" b="1" dirty="0">
              <a:cs typeface="DaunPenh" pitchFamily="2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88640"/>
            <a:ext cx="2226017" cy="2226017"/>
          </a:xfrm>
          <a:prstGeom prst="rect">
            <a:avLst/>
          </a:prstGeom>
        </p:spPr>
      </p:pic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179512" y="348552"/>
            <a:ext cx="1392265" cy="185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83391" y="4581128"/>
            <a:ext cx="895310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hu-HU" sz="2300" dirty="0" smtClean="0"/>
              <a:t>Kérdés esetén forduljanak hozzánk bizalommal:</a:t>
            </a:r>
            <a:endParaRPr lang="en-GB" sz="23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3321463" y="5027404"/>
            <a:ext cx="2476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rgbClr val="990033"/>
                </a:solidFill>
              </a:rPr>
              <a:t>vbk_kfi@mail.bme.hu</a:t>
            </a:r>
            <a:endParaRPr lang="en-GB" sz="20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80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516</Words>
  <Application>Microsoft Office PowerPoint</Application>
  <PresentationFormat>Diavetítés a képernyőre (4:3 oldalarány)</PresentationFormat>
  <Paragraphs>118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Új Nemzeti Kiválóság Program Ösztöndíjak</vt:lpstr>
      <vt:lpstr>PowerPoint bemutató</vt:lpstr>
      <vt:lpstr>PowerPoint bemutató</vt:lpstr>
      <vt:lpstr> Felsőoktatási Doktori Hallgatói, Doktorjelölti Kutatói Ösztöndíj</vt:lpstr>
      <vt:lpstr>PowerPoint bemutató</vt:lpstr>
      <vt:lpstr>PowerPoint bemutató</vt:lpstr>
      <vt:lpstr>PowerPoint bemutató</vt:lpstr>
      <vt:lpstr>Köszönjük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Bodzay Brigitta</dc:creator>
  <cp:lastModifiedBy>Dr. Bodzay Brigitta</cp:lastModifiedBy>
  <cp:revision>63</cp:revision>
  <dcterms:created xsi:type="dcterms:W3CDTF">2016-06-15T12:20:49Z</dcterms:created>
  <dcterms:modified xsi:type="dcterms:W3CDTF">2016-06-20T09:32:16Z</dcterms:modified>
</cp:coreProperties>
</file>