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5" r:id="rId3"/>
    <p:sldId id="269" r:id="rId4"/>
    <p:sldId id="270" r:id="rId5"/>
    <p:sldId id="286" r:id="rId6"/>
    <p:sldId id="271" r:id="rId7"/>
    <p:sldId id="287" r:id="rId8"/>
    <p:sldId id="288" r:id="rId9"/>
    <p:sldId id="274" r:id="rId10"/>
    <p:sldId id="289" r:id="rId11"/>
    <p:sldId id="290" r:id="rId12"/>
    <p:sldId id="279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00CC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4660"/>
  </p:normalViewPr>
  <p:slideViewPr>
    <p:cSldViewPr>
      <p:cViewPr varScale="1">
        <p:scale>
          <a:sx n="70" d="100"/>
          <a:sy n="70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h.bme.hu/" TargetMode="External"/><Relationship Id="rId4" Type="http://schemas.openxmlformats.org/officeDocument/2006/relationships/hyperlink" Target="https://www.bme.hu/unkp_2017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ktori.bme.hu/habilitacio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bmevbk/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facebook.com/VBKInfoPon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ch.bme.hu/" TargetMode="External"/><Relationship Id="rId4" Type="http://schemas.openxmlformats.org/officeDocument/2006/relationships/hyperlink" Target="https://www.bme.hu/unkp_2017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.bme.hu/oktatas/doktori_kepzes/olah-gyorgy-doktori-iskola/doktorans-felveteli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Új Nemzeti Kiválóság Program Ösztöndíjak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 smtClean="0"/>
              <a:t>Bírálati szempontok: </a:t>
            </a:r>
            <a:r>
              <a:rPr lang="hu-HU" sz="2300" dirty="0" smtClean="0"/>
              <a:t>Dr. </a:t>
            </a:r>
            <a:r>
              <a:rPr lang="hu-HU" sz="2300" dirty="0" err="1" smtClean="0"/>
              <a:t>Hórvölgyi</a:t>
            </a:r>
            <a:r>
              <a:rPr lang="hu-HU" sz="2300" dirty="0" smtClean="0"/>
              <a:t> Zoltán (tudományos </a:t>
            </a:r>
            <a:r>
              <a:rPr lang="hu-HU" sz="2300" dirty="0" err="1" smtClean="0"/>
              <a:t>dékánhelyettes</a:t>
            </a:r>
            <a:r>
              <a:rPr lang="hu-HU" sz="2300" dirty="0" smtClean="0"/>
              <a:t>) 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2731975" y="5805264"/>
            <a:ext cx="365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990033"/>
                </a:solidFill>
                <a:hlinkClick r:id="rId4"/>
              </a:rPr>
              <a:t>https</a:t>
            </a:r>
            <a:r>
              <a:rPr lang="en-GB" sz="2000" dirty="0">
                <a:solidFill>
                  <a:srgbClr val="990033"/>
                </a:solidFill>
                <a:hlinkClick r:id="rId4"/>
              </a:rPr>
              <a:t>://</a:t>
            </a:r>
            <a:r>
              <a:rPr lang="en-GB" sz="2000" dirty="0" smtClean="0">
                <a:solidFill>
                  <a:srgbClr val="990033"/>
                </a:solidFill>
                <a:hlinkClick r:id="rId4"/>
              </a:rPr>
              <a:t>www.bme.hu/unkp_2017</a:t>
            </a:r>
            <a:endParaRPr lang="hu-HU" sz="2000" dirty="0" smtClean="0">
              <a:solidFill>
                <a:srgbClr val="990033"/>
              </a:solidFill>
            </a:endParaRPr>
          </a:p>
          <a:p>
            <a:pPr algn="ctr"/>
            <a:r>
              <a:rPr lang="hu-HU" sz="2000" dirty="0">
                <a:solidFill>
                  <a:srgbClr val="990033"/>
                </a:solidFill>
                <a:hlinkClick r:id="rId5"/>
              </a:rPr>
              <a:t>http://www.ch.bme.hu</a:t>
            </a:r>
            <a:r>
              <a:rPr lang="hu-HU" sz="2000" dirty="0" smtClean="0">
                <a:solidFill>
                  <a:srgbClr val="990033"/>
                </a:solidFill>
                <a:hlinkClick r:id="rId5"/>
              </a:rPr>
              <a:t>/</a:t>
            </a:r>
            <a:r>
              <a:rPr lang="hu-HU" sz="2000" dirty="0" smtClean="0">
                <a:solidFill>
                  <a:srgbClr val="990033"/>
                </a:solidFill>
              </a:rPr>
              <a:t> 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321463" y="5117122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457200" y="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Felsőoktatási Posztdoktori Kutatói Ösztöndíj </a:t>
            </a:r>
            <a:r>
              <a:rPr lang="hu-HU" sz="3600" dirty="0"/>
              <a:t>– VBK ajánlás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290833" y="1311146"/>
            <a:ext cx="867377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/>
              <a:t>Posztdoktor I:</a:t>
            </a:r>
            <a:endParaRPr lang="hu-HU" sz="16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u="sng" dirty="0"/>
              <a:t>Cél</a:t>
            </a:r>
            <a:r>
              <a:rPr lang="hu-HU" sz="1600" dirty="0"/>
              <a:t>: A habilitációhoz szükséges publikációs tevékenység elősegítése</a:t>
            </a:r>
            <a:endParaRPr lang="hu-HU" sz="16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u="sng" dirty="0"/>
              <a:t>Minimumkövetelmény:</a:t>
            </a:r>
            <a:r>
              <a:rPr lang="hu-HU" sz="1600" dirty="0"/>
              <a:t> a habilitációs publikációszám és összhatás feltételének 66%-os megléte (hivatkozást nem vizsgálunk). </a:t>
            </a:r>
            <a:endParaRPr lang="hu-HU" sz="16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u="sng" dirty="0"/>
              <a:t>Végcél</a:t>
            </a:r>
            <a:r>
              <a:rPr lang="hu-HU" sz="1600" dirty="0"/>
              <a:t>: A kutatási terv biztosítsa, hogy az ösztöndíj végére két </a:t>
            </a:r>
            <a:r>
              <a:rPr lang="hu-HU" sz="1600" dirty="0" err="1"/>
              <a:t>IF-os</a:t>
            </a:r>
            <a:r>
              <a:rPr lang="hu-HU" sz="1600" dirty="0"/>
              <a:t> közlemény elfogadásra kerüljön. A közlemények értékelésekor a minőségi szempontokat (IF&gt;4), illetve a jelölt meghatározó részvételét mutató jellemzőket (első szerző, illetve különösen a PhD-t követő 4. évben levelező szerzőség) a Bizottság, mint az elkövetkezendő habilitáció minőségi paramétereit fokozottan veszi figyelembe. </a:t>
            </a:r>
            <a:endParaRPr lang="hu-HU" sz="1600" dirty="0" smtClean="0"/>
          </a:p>
          <a:p>
            <a:endParaRPr lang="hu-HU" sz="1600" b="1" u="sng" dirty="0"/>
          </a:p>
          <a:p>
            <a:r>
              <a:rPr lang="hu-HU" sz="1600" b="1" dirty="0"/>
              <a:t>Posztdoktor II:</a:t>
            </a:r>
            <a:endParaRPr lang="hu-H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u="sng" dirty="0"/>
              <a:t>Cél:</a:t>
            </a:r>
            <a:r>
              <a:rPr lang="hu-HU" sz="1600" dirty="0"/>
              <a:t> Az MTA doktorihoz szükséges publikációs tevékenység elősegítése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u="sng" dirty="0"/>
              <a:t>Minimumkövetelmény:</a:t>
            </a:r>
            <a:r>
              <a:rPr lang="hu-HU" sz="1600" dirty="0"/>
              <a:t> habilitáció, vagy a habilitáció publikációs feltételének (közleményszám, összhatás, független hivatkozás) megléte.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u="sng" dirty="0"/>
              <a:t>Végcél:</a:t>
            </a:r>
            <a:r>
              <a:rPr lang="hu-HU" sz="1600" dirty="0"/>
              <a:t>  A kutatási terv biztosítsa, hogy az ösztöndíj végére három </a:t>
            </a:r>
            <a:r>
              <a:rPr lang="hu-HU" sz="1600" dirty="0" err="1"/>
              <a:t>IF-os</a:t>
            </a:r>
            <a:r>
              <a:rPr lang="hu-HU" sz="1600" dirty="0"/>
              <a:t> közlemény elfogadásra kerüljön. A pályázó a közlemények levelező (csillagos) szerzője kell, hogy legyen. A közlemények értékelésekor a Bizottság a minőségi szempontokat (IF&gt;4) is figyelemmel kíséri. </a:t>
            </a:r>
            <a:endParaRPr lang="hu-H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600" dirty="0"/>
          </a:p>
          <a:p>
            <a:r>
              <a:rPr lang="hu-HU" sz="1600" dirty="0" smtClean="0"/>
              <a:t>A számítási segédlet megtalálható a  következő dián!</a:t>
            </a:r>
            <a:endParaRPr lang="hu-HU" sz="1600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457200" y="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Felsőoktatási Posztdoktori Kutatói Ösztöndíj </a:t>
            </a:r>
            <a:r>
              <a:rPr lang="hu-HU" sz="3600" dirty="0"/>
              <a:t>– VBK ajánlás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290833" y="1534140"/>
            <a:ext cx="867377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/>
              <a:t>A habilitációs követelmények itt érhetőek el: </a:t>
            </a:r>
            <a:r>
              <a:rPr lang="hu-HU" sz="1600" dirty="0">
                <a:hlinkClick r:id="rId3"/>
              </a:rPr>
              <a:t>http://doktori.bme.hu/habilitacio.htm</a:t>
            </a:r>
            <a:endParaRPr lang="hu-HU" sz="1600" dirty="0"/>
          </a:p>
          <a:p>
            <a:endParaRPr lang="hu-HU" sz="1600" b="1" dirty="0" smtClean="0"/>
          </a:p>
          <a:p>
            <a:r>
              <a:rPr lang="hu-HU" sz="1600" b="1" dirty="0" smtClean="0"/>
              <a:t>Figyelem</a:t>
            </a:r>
            <a:r>
              <a:rPr lang="hu-HU" sz="1600" b="1" dirty="0"/>
              <a:t>! </a:t>
            </a:r>
            <a:r>
              <a:rPr lang="hu-HU" sz="1600" dirty="0"/>
              <a:t>Az innen letölthető szabályzat az MTA doktori cím kritériumait tartalmazza. A habilitációhoz ez itt előírt feltételek </a:t>
            </a:r>
            <a:r>
              <a:rPr lang="hu-HU" sz="1600" b="1" dirty="0"/>
              <a:t>felének</a:t>
            </a:r>
            <a:r>
              <a:rPr lang="hu-HU" sz="1600" dirty="0"/>
              <a:t> kell megfelelni.</a:t>
            </a:r>
          </a:p>
          <a:p>
            <a:r>
              <a:rPr lang="hu-HU" sz="1600" dirty="0"/>
              <a:t> </a:t>
            </a:r>
          </a:p>
          <a:p>
            <a:r>
              <a:rPr lang="hu-HU" sz="1600" b="1" dirty="0"/>
              <a:t>Például</a:t>
            </a:r>
            <a:r>
              <a:rPr lang="hu-HU" sz="1600" dirty="0"/>
              <a:t> vegyészként az "Anyagtudomány és műszaki kémia" területén MTA doktori cím kritériuma: 30 </a:t>
            </a:r>
            <a:r>
              <a:rPr lang="hu-HU" sz="1600" dirty="0" err="1"/>
              <a:t>IF-os</a:t>
            </a:r>
            <a:r>
              <a:rPr lang="hu-HU" sz="1600" dirty="0"/>
              <a:t> cikk, 40 </a:t>
            </a:r>
            <a:r>
              <a:rPr lang="hu-HU" sz="1600" dirty="0" err="1"/>
              <a:t>össz</a:t>
            </a:r>
            <a:r>
              <a:rPr lang="hu-HU" sz="1600" dirty="0"/>
              <a:t> IF és 200 független hivatkozás</a:t>
            </a:r>
            <a:r>
              <a:rPr lang="hu-HU" sz="1600" dirty="0" smtClean="0"/>
              <a:t>.</a:t>
            </a:r>
          </a:p>
          <a:p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A habilitáció kritériuma ennek a fele: 15 </a:t>
            </a:r>
            <a:r>
              <a:rPr lang="hu-HU" sz="1600" dirty="0" err="1"/>
              <a:t>IF-os</a:t>
            </a:r>
            <a:r>
              <a:rPr lang="hu-HU" sz="1600" dirty="0"/>
              <a:t> cikk, 20 </a:t>
            </a:r>
            <a:r>
              <a:rPr lang="hu-HU" sz="1600" dirty="0" err="1"/>
              <a:t>össz</a:t>
            </a:r>
            <a:r>
              <a:rPr lang="hu-HU" sz="1600" dirty="0"/>
              <a:t> IF és 100 független hivatkozás</a:t>
            </a:r>
            <a:r>
              <a:rPr lang="hu-HU" sz="1600" dirty="0" smtClean="0"/>
              <a:t>.</a:t>
            </a:r>
          </a:p>
          <a:p>
            <a:endParaRPr lang="hu-HU" sz="1600" dirty="0"/>
          </a:p>
          <a:p>
            <a:r>
              <a:rPr lang="hu-HU" sz="1600" b="1" dirty="0"/>
              <a:t>PD I.</a:t>
            </a:r>
            <a:r>
              <a:rPr lang="hu-HU" sz="1600" dirty="0"/>
              <a:t> kategóriában ezek alapján: 10 </a:t>
            </a:r>
            <a:r>
              <a:rPr lang="hu-HU" sz="1600" dirty="0" err="1"/>
              <a:t>IF-os</a:t>
            </a:r>
            <a:r>
              <a:rPr lang="hu-HU" sz="1600" dirty="0"/>
              <a:t> cikkel, 13,2 </a:t>
            </a:r>
            <a:r>
              <a:rPr lang="hu-HU" sz="1600" dirty="0" err="1"/>
              <a:t>össz</a:t>
            </a:r>
            <a:r>
              <a:rPr lang="hu-HU" sz="1600" dirty="0"/>
              <a:t> </a:t>
            </a:r>
            <a:r>
              <a:rPr lang="hu-HU" sz="1600" dirty="0" err="1"/>
              <a:t>IF-al</a:t>
            </a:r>
            <a:r>
              <a:rPr lang="hu-HU" sz="1600" dirty="0"/>
              <a:t> lehet pályázni, mivel a független hivatkozást nem vesszük </a:t>
            </a:r>
            <a:r>
              <a:rPr lang="hu-HU" sz="1600" dirty="0" smtClean="0"/>
              <a:t>figyelembe.</a:t>
            </a:r>
          </a:p>
          <a:p>
            <a:endParaRPr lang="hu-HU" sz="1600" dirty="0"/>
          </a:p>
          <a:p>
            <a:r>
              <a:rPr lang="hu-HU" sz="1600" b="1" dirty="0"/>
              <a:t>PD II.</a:t>
            </a:r>
            <a:r>
              <a:rPr lang="hu-HU" sz="1600" dirty="0"/>
              <a:t> kategóriában ezek alapján: 15 </a:t>
            </a:r>
            <a:r>
              <a:rPr lang="hu-HU" sz="1600" dirty="0" err="1"/>
              <a:t>IF-os</a:t>
            </a:r>
            <a:r>
              <a:rPr lang="hu-HU" sz="1600" dirty="0"/>
              <a:t> cikkel, 20 </a:t>
            </a:r>
            <a:r>
              <a:rPr lang="hu-HU" sz="1600" dirty="0" err="1"/>
              <a:t>össz</a:t>
            </a:r>
            <a:r>
              <a:rPr lang="hu-HU" sz="1600" dirty="0"/>
              <a:t> </a:t>
            </a:r>
            <a:r>
              <a:rPr lang="hu-HU" sz="1600" dirty="0" err="1"/>
              <a:t>IF-al</a:t>
            </a:r>
            <a:r>
              <a:rPr lang="hu-HU" sz="1600" dirty="0"/>
              <a:t> és 100 független hivatkozással lehet pályázni.</a:t>
            </a:r>
          </a:p>
          <a:p>
            <a:endParaRPr lang="hu-HU" sz="1600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 smtClean="0">
                <a:cs typeface="DaunPenh" pitchFamily="2" charset="0"/>
              </a:rPr>
              <a:t>Köszönjük a figyelmet!</a:t>
            </a:r>
            <a:endParaRPr lang="hu-HU" sz="4800" b="1" dirty="0">
              <a:cs typeface="DaunPenh" pitchFamily="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226017" cy="2226017"/>
          </a:xfrm>
          <a:prstGeom prst="rect">
            <a:avLst/>
          </a:prstGeom>
        </p:spPr>
      </p:pic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 smtClean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rgbClr val="990033"/>
                </a:solidFill>
              </a:rPr>
              <a:t>vbk_kfi@mail.bme.hu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8" name="Szövegdoboz 6"/>
          <p:cNvSpPr txBox="1"/>
          <p:nvPr/>
        </p:nvSpPr>
        <p:spPr>
          <a:xfrm>
            <a:off x="5874437" y="5908718"/>
            <a:ext cx="2958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>
                <a:solidFill>
                  <a:srgbClr val="990033"/>
                </a:solidFill>
                <a:hlinkClick r:id="rId4"/>
              </a:rPr>
              <a:t>https</a:t>
            </a:r>
            <a:r>
              <a:rPr lang="en-GB" sz="1600" dirty="0">
                <a:solidFill>
                  <a:srgbClr val="990033"/>
                </a:solidFill>
                <a:hlinkClick r:id="rId4"/>
              </a:rPr>
              <a:t>://</a:t>
            </a:r>
            <a:r>
              <a:rPr lang="en-GB" sz="1600" dirty="0" smtClean="0">
                <a:solidFill>
                  <a:srgbClr val="990033"/>
                </a:solidFill>
                <a:hlinkClick r:id="rId4"/>
              </a:rPr>
              <a:t>www.bme.hu/unkp_2017</a:t>
            </a:r>
            <a:endParaRPr lang="hu-HU" sz="1600" dirty="0" smtClean="0">
              <a:solidFill>
                <a:srgbClr val="990033"/>
              </a:solidFill>
            </a:endParaRPr>
          </a:p>
          <a:p>
            <a:r>
              <a:rPr lang="hu-HU" sz="1600" dirty="0">
                <a:solidFill>
                  <a:srgbClr val="990033"/>
                </a:solidFill>
                <a:hlinkClick r:id="rId5"/>
              </a:rPr>
              <a:t>http://www.ch.bme.hu</a:t>
            </a:r>
            <a:r>
              <a:rPr lang="hu-HU" sz="1600" dirty="0" smtClean="0">
                <a:solidFill>
                  <a:srgbClr val="990033"/>
                </a:solidFill>
                <a:hlinkClick r:id="rId5"/>
              </a:rPr>
              <a:t>/</a:t>
            </a:r>
            <a:r>
              <a:rPr lang="hu-HU" sz="1600" dirty="0" smtClean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9" name="Picture 2" descr="Képtalálat a következőre: „facebook ikon”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81" y="5917429"/>
            <a:ext cx="530623" cy="53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zövegdoboz 8"/>
          <p:cNvSpPr txBox="1"/>
          <p:nvPr/>
        </p:nvSpPr>
        <p:spPr>
          <a:xfrm>
            <a:off x="906730" y="5917429"/>
            <a:ext cx="3677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990033"/>
                </a:solidFill>
                <a:hlinkClick r:id="rId7"/>
              </a:rPr>
              <a:t>https://www.facebook.com/VBKInfoPont</a:t>
            </a:r>
            <a:r>
              <a:rPr lang="en-GB" sz="1600" dirty="0" smtClean="0">
                <a:solidFill>
                  <a:srgbClr val="990033"/>
                </a:solidFill>
                <a:hlinkClick r:id="rId7"/>
              </a:rPr>
              <a:t>/</a:t>
            </a:r>
            <a:endParaRPr lang="hu-HU" sz="1600" dirty="0" smtClean="0">
              <a:solidFill>
                <a:srgbClr val="990033"/>
              </a:solidFill>
            </a:endParaRPr>
          </a:p>
          <a:p>
            <a:r>
              <a:rPr lang="hu-HU" sz="1600" dirty="0">
                <a:solidFill>
                  <a:srgbClr val="990033"/>
                </a:solidFill>
                <a:hlinkClick r:id="rId8"/>
              </a:rPr>
              <a:t>https://www.facebook.com/bmevbk</a:t>
            </a:r>
            <a:r>
              <a:rPr lang="hu-HU" sz="1600" dirty="0" smtClean="0">
                <a:solidFill>
                  <a:srgbClr val="990033"/>
                </a:solidFill>
                <a:hlinkClick r:id="rId8"/>
              </a:rPr>
              <a:t>/</a:t>
            </a:r>
            <a:r>
              <a:rPr lang="hu-HU" sz="1600" dirty="0" smtClean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1" name="Picture 4" descr="Képtalálat a következőre: „www ikon”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203" y="5843797"/>
            <a:ext cx="753555" cy="75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454297"/>
              </p:ext>
            </p:extLst>
          </p:nvPr>
        </p:nvGraphicFramePr>
        <p:xfrm>
          <a:off x="520676" y="1988840"/>
          <a:ext cx="7848872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40760"/>
                <a:gridCol w="1008112"/>
              </a:tblGrid>
              <a:tr h="18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140533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Tanulmányi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eredmények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Eddigi tudományos, művészeti tevékenységek</a:t>
                      </a:r>
                      <a:endParaRPr lang="hu-HU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Matematikai, természettudományos, műszaki és informatikai (MTMI) vagy agártudományok kutatási téma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kutatási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terv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kutatócsoport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keretében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kerül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megvalósításra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MTA vagy a fogadó felsőoktatási intézményen kívüli felsőoktatási intézménnyel együttműködik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</a:tr>
              <a:tr h="142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Nyelvtudás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u="none" strike="noStrike" kern="1200" baseline="0" dirty="0" err="1" smtClean="0"/>
                        <a:t>Kutatási</a:t>
                      </a:r>
                      <a:r>
                        <a:rPr lang="en-GB" sz="1600" b="0" u="none" strike="noStrike" kern="1200" baseline="0" dirty="0" smtClean="0"/>
                        <a:t> </a:t>
                      </a:r>
                      <a:r>
                        <a:rPr lang="en-GB" sz="1600" b="0" u="none" strike="noStrike" kern="1200" baseline="0" dirty="0" err="1" smtClean="0"/>
                        <a:t>terv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25</a:t>
                      </a:r>
                      <a:endParaRPr lang="en-GB" sz="160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ím 1"/>
          <p:cNvSpPr txBox="1">
            <a:spLocks/>
          </p:cNvSpPr>
          <p:nvPr/>
        </p:nvSpPr>
        <p:spPr>
          <a:xfrm>
            <a:off x="1066150" y="0"/>
            <a:ext cx="7620650" cy="1412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 Felsőoktatási Alapképzés Hallgatói Kutatói Ösztöndíj</a:t>
            </a:r>
            <a:endParaRPr lang="hu-HU" sz="3600" dirty="0"/>
          </a:p>
        </p:txBody>
      </p:sp>
      <p:cxnSp>
        <p:nvCxnSpPr>
          <p:cNvPr id="10" name="Egyenes összekötő 9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"/>
          <p:cNvSpPr txBox="1">
            <a:spLocks/>
          </p:cNvSpPr>
          <p:nvPr/>
        </p:nvSpPr>
        <p:spPr>
          <a:xfrm>
            <a:off x="1066150" y="0"/>
            <a:ext cx="7620650" cy="1412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 Felsőoktatási Alapképzés Hallgatói Kutatói Ösztöndíj – </a:t>
            </a:r>
            <a:r>
              <a:rPr lang="hu-HU" sz="3600" dirty="0"/>
              <a:t>VBK ajánlás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259755" y="1556792"/>
            <a:ext cx="842704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/>
              <a:t>Cél: </a:t>
            </a:r>
            <a:r>
              <a:rPr lang="hu-HU" sz="1600" dirty="0"/>
              <a:t>Alapszintű kutatói kompetenciák fejlesztése, </a:t>
            </a:r>
            <a:r>
              <a:rPr lang="hu-HU" sz="1600" dirty="0" err="1"/>
              <a:t>MSc</a:t>
            </a:r>
            <a:r>
              <a:rPr lang="hu-HU" sz="1600" dirty="0"/>
              <a:t> tanulmányokra való felkészülés. A 10 hónapos ösztöndíj végére a kutatási terv biztosítsa a 2018-as kari TDK-konferencián való sikeres részvételt. 5 hónapos ösztöndíj várhatóan 2018. januárban záróvizsgázó hallgatóknak adható, ekkor a cél az ösztöndíj végén a VBK </a:t>
            </a:r>
            <a:r>
              <a:rPr lang="hu-HU" sz="1600" dirty="0" err="1"/>
              <a:t>MSc</a:t>
            </a:r>
            <a:r>
              <a:rPr lang="hu-HU" sz="1600" dirty="0"/>
              <a:t> képzéseire való felvételi követelmények szerint többletpontot érő szakmai-tudományos munka (közlemények, szóbeli- és </a:t>
            </a:r>
            <a:r>
              <a:rPr lang="hu-HU" sz="1600" dirty="0" err="1"/>
              <a:t>poszterelőadások</a:t>
            </a:r>
            <a:r>
              <a:rPr lang="hu-HU" sz="1600" dirty="0"/>
              <a:t>, demonstrátori munka). </a:t>
            </a:r>
            <a:endParaRPr lang="hu-HU" sz="1600" b="1" u="sng" dirty="0"/>
          </a:p>
          <a:p>
            <a:endParaRPr lang="hu-HU" sz="1600" b="1" dirty="0" smtClean="0"/>
          </a:p>
          <a:p>
            <a:r>
              <a:rPr lang="hu-HU" sz="1600" b="1" dirty="0" smtClean="0"/>
              <a:t>Minimumkövetelmény</a:t>
            </a:r>
            <a:r>
              <a:rPr lang="hu-HU" sz="1600" b="1" dirty="0"/>
              <a:t>: </a:t>
            </a:r>
            <a:r>
              <a:rPr lang="hu-HU" sz="1600" dirty="0" smtClean="0"/>
              <a:t>Témavezetői ajánlás: a </a:t>
            </a:r>
            <a:r>
              <a:rPr lang="hu-HU" sz="1600" dirty="0"/>
              <a:t>témavezető röviden mutassa be a már eddig is végzett hallgatói kutatói tevékenységet egy oldalban, ha volt ilyen (ez lehet TDK munka, egyéni feladat, vagy egyéb kutatási tevékenység), vagy ha ilyen előzmény nem volt, akkor a hallgató eddigi eredményeivel röviden támassza alá, hogy mi biztosítja a pályázat elnyerése esetén a sikeres munkát.</a:t>
            </a:r>
            <a:endParaRPr lang="hu-HU" sz="1600" b="1" u="sng" dirty="0"/>
          </a:p>
          <a:p>
            <a:endParaRPr lang="hu-HU" sz="1600" b="1" dirty="0" smtClean="0"/>
          </a:p>
          <a:p>
            <a:r>
              <a:rPr lang="hu-HU" sz="1600" b="1" dirty="0" smtClean="0"/>
              <a:t>Végcél</a:t>
            </a:r>
            <a:r>
              <a:rPr lang="hu-HU" sz="1600" b="1" dirty="0"/>
              <a:t>: </a:t>
            </a:r>
            <a:endParaRPr lang="hu-HU" sz="16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600" b="1" dirty="0" smtClean="0"/>
              <a:t>10 </a:t>
            </a:r>
            <a:r>
              <a:rPr lang="hu-HU" sz="1600" b="1" dirty="0"/>
              <a:t>hónapos </a:t>
            </a:r>
            <a:r>
              <a:rPr lang="hu-HU" sz="1600" dirty="0"/>
              <a:t>ösztöndíj végén a témavezető igazolja, hogy a hallgatói munka eredményeképpen az őszi TDK-konferenciára beadható pályamű kutatási eredményei megszülettek. </a:t>
            </a:r>
            <a:endParaRPr lang="hu-HU" sz="16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600" b="1" dirty="0"/>
              <a:t>5 hónapos </a:t>
            </a:r>
            <a:r>
              <a:rPr lang="hu-HU" sz="1600" dirty="0"/>
              <a:t>ösztöndíj várhatóan 2018. januárban záróvizsgázó hallgatóknak adható, ekkor a cél az ösztöndíj végén a VBK </a:t>
            </a:r>
            <a:r>
              <a:rPr lang="hu-HU" sz="1600" dirty="0" err="1"/>
              <a:t>MSc</a:t>
            </a:r>
            <a:r>
              <a:rPr lang="hu-HU" sz="1600" dirty="0"/>
              <a:t> képzéseire való felvételi követelmények szerint a kutatómunka többletpontot érő szakmai-tudományos eredményekhez vezessen (közlemények (3), poszter (2), szóbeli előadások (2)).</a:t>
            </a:r>
            <a:endParaRPr lang="hu-HU" sz="1600" b="1" u="sng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 Felsőoktatási Mesterképzés Hallgatói Kutatói Ösztöndíj</a:t>
            </a:r>
            <a:endParaRPr lang="hu-HU" sz="3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rtalom hely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65423"/>
              </p:ext>
            </p:extLst>
          </p:nvPr>
        </p:nvGraphicFramePr>
        <p:xfrm>
          <a:off x="532755" y="1916832"/>
          <a:ext cx="7848872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40760"/>
                <a:gridCol w="1008112"/>
              </a:tblGrid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140533">
                <a:tc>
                  <a:txBody>
                    <a:bodyPr/>
                    <a:lstStyle/>
                    <a:p>
                      <a:r>
                        <a:rPr lang="en-GB" sz="1600" u="none" strike="noStrike" kern="1200" baseline="0" dirty="0" err="1" smtClean="0"/>
                        <a:t>Tanulmányi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eredmények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Eddigi tudományos, művészeti tevékenységek</a:t>
                      </a:r>
                      <a:endParaRPr lang="hu-HU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25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Matematikai, természettudományos, műszaki és informatikai (MTMI) vagy agártudományok kutatási téma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kutatási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terv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kutatócsoport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keretében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kerül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megvalósításra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MTA vagy a fogadó felsőoktatási intézményen kívüli felsőoktatási intézménnyel együttműködik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</a:tr>
              <a:tr h="142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Nyelvtudá</a:t>
                      </a:r>
                      <a:r>
                        <a:rPr lang="hu-HU" sz="1600" u="none" strike="noStrike" kern="1200" baseline="0" dirty="0" smtClean="0"/>
                        <a:t>s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Kutatási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terv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30</a:t>
                      </a:r>
                      <a:endParaRPr lang="en-GB" sz="160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dirty="0" smtClean="0"/>
              <a:t> Felsőoktatási Mesterképzés Hallgatói Kutatói </a:t>
            </a:r>
            <a:r>
              <a:rPr lang="hu-HU" sz="3600" dirty="0"/>
              <a:t>Ösztöndíj – VBK ajánlás</a:t>
            </a:r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églalap 3"/>
          <p:cNvSpPr/>
          <p:nvPr/>
        </p:nvSpPr>
        <p:spPr>
          <a:xfrm>
            <a:off x="161764" y="1484784"/>
            <a:ext cx="88204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dirty="0"/>
              <a:t>Cél: </a:t>
            </a:r>
            <a:r>
              <a:rPr lang="hu-HU" sz="1400" dirty="0"/>
              <a:t>Kutatói kompetenciák fejlesztése, PhD-tanulmányokra való felkészülés. </a:t>
            </a:r>
            <a:endParaRPr lang="hu-HU" sz="1400" b="1" u="sng" dirty="0"/>
          </a:p>
          <a:p>
            <a:endParaRPr lang="hu-HU" sz="1400" b="1" dirty="0" smtClean="0"/>
          </a:p>
          <a:p>
            <a:r>
              <a:rPr lang="hu-HU" sz="1400" b="1" dirty="0" smtClean="0"/>
              <a:t>Minimumkövetelmény</a:t>
            </a:r>
            <a:r>
              <a:rPr lang="hu-HU" sz="1400" b="1" dirty="0"/>
              <a:t>:</a:t>
            </a:r>
            <a:r>
              <a:rPr lang="hu-HU" sz="1400" dirty="0"/>
              <a:t> A pályázati útmutatóban a csatolandó mellékletek között szerepel egy kutatási témavezetői ajánlás. Ez alatt azt értjük, hogy a témavezető röviden mutassa be a már eddig is végzett hallgatói kutatói tevékenységet egy oldalban, ha volt ilyen (ez lehet TDK-munka, egyéni feladat, vagy egyéb kutatási tevékenység), vagy ha ilyen előzmény nem volt, akkor a hallgató eddigi eredményeivel röviden támassza alá, hogy mi biztosítja a pályázat elnyerése esetén a sikeres munkát.</a:t>
            </a:r>
          </a:p>
          <a:p>
            <a:endParaRPr lang="hu-HU" sz="1400" b="1" dirty="0"/>
          </a:p>
          <a:p>
            <a:r>
              <a:rPr lang="hu-HU" sz="1400" b="1" dirty="0" smtClean="0"/>
              <a:t>Végcél</a:t>
            </a:r>
            <a:r>
              <a:rPr lang="hu-HU" sz="1400" b="1" dirty="0"/>
              <a:t>: </a:t>
            </a:r>
            <a:r>
              <a:rPr lang="hu-HU" sz="1400" dirty="0"/>
              <a:t>Az ösztöndíj végére a kutatási terv biztosítsa, hogy az Oláh György Doktori Iskola felvételi pontrendszerének megfelelően, a </a:t>
            </a:r>
            <a:r>
              <a:rPr lang="hu-HU" sz="1400" b="1" dirty="0"/>
              <a:t>2.c illetve 2.g </a:t>
            </a:r>
            <a:r>
              <a:rPr lang="hu-HU" sz="1400" dirty="0"/>
              <a:t>kategóriáiban a támogatott pontjai 5 hónapos támogatási időszak esetében legalább 5 ponttal, 10 hónapos támogatási időszak esetében legalább 10 ponttal legyenek nagyobbak, mint a pályázat benyújtásakor. Az ösztöndíjas kérésére az ösztöndíj végén a témavezető igazolást adhat ki arról, hogy a hallgató munkája eredményeképpen az őszi (2018. évi) TDK-konferenciára beadható pályamű kutatási eredményei megszülettek. Ez a 2.c kategória alapján öt ponttal járul hozzá a hallgató teljesítményének értékeléséhez. </a:t>
            </a:r>
            <a:endParaRPr lang="hu-HU" sz="1400" dirty="0" smtClean="0"/>
          </a:p>
          <a:p>
            <a:endParaRPr lang="hu-HU" sz="1400" b="1" dirty="0" smtClean="0"/>
          </a:p>
          <a:p>
            <a:r>
              <a:rPr lang="hu-HU" sz="1400" b="1" dirty="0" smtClean="0"/>
              <a:t>2. c kategória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BME </a:t>
            </a:r>
            <a:r>
              <a:rPr lang="hu-HU" sz="1400" dirty="0"/>
              <a:t>TDK konferencián tartott előadás 5 pont, </a:t>
            </a:r>
            <a:endParaRPr lang="hu-HU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I</a:t>
            </a:r>
            <a:r>
              <a:rPr lang="hu-HU" sz="1400" dirty="0"/>
              <a:t>. vagy II. díjért +10 pont,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III</a:t>
            </a:r>
            <a:r>
              <a:rPr lang="hu-HU" sz="1400" dirty="0"/>
              <a:t>. díjért +5 </a:t>
            </a:r>
            <a:r>
              <a:rPr lang="hu-HU" sz="1400" dirty="0" smtClean="0"/>
              <a:t>pont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Konferencia előadás </a:t>
            </a:r>
            <a:r>
              <a:rPr lang="hu-HU" sz="1400" dirty="0" err="1" smtClean="0"/>
              <a:t>max</a:t>
            </a:r>
            <a:r>
              <a:rPr lang="hu-HU" sz="1400" dirty="0" smtClean="0"/>
              <a:t>. 5 pont</a:t>
            </a:r>
          </a:p>
          <a:p>
            <a:endParaRPr lang="hu-HU" sz="1400" dirty="0" smtClean="0"/>
          </a:p>
          <a:p>
            <a:endParaRPr lang="hu-HU" sz="1400" dirty="0" smtClean="0"/>
          </a:p>
          <a:p>
            <a:endParaRPr lang="hu-HU" sz="1400" dirty="0"/>
          </a:p>
          <a:p>
            <a:r>
              <a:rPr lang="hu-HU" sz="1400" dirty="0"/>
              <a:t>Forrás: </a:t>
            </a:r>
            <a:r>
              <a:rPr lang="hu-HU" sz="1400" u="sng" dirty="0">
                <a:hlinkClick r:id="rId3"/>
              </a:rPr>
              <a:t>http://www.ch.bme.hu/oktatas/doktori_kepzes/olah-gyorgy-doktori-iskola/doktorans-felveteli/</a:t>
            </a:r>
            <a:r>
              <a:rPr lang="hu-HU" sz="1400" dirty="0"/>
              <a:t> </a:t>
            </a:r>
          </a:p>
        </p:txBody>
      </p:sp>
      <p:sp>
        <p:nvSpPr>
          <p:cNvPr id="2" name="Téglalap 1"/>
          <p:cNvSpPr/>
          <p:nvPr/>
        </p:nvSpPr>
        <p:spPr>
          <a:xfrm>
            <a:off x="3923927" y="4725144"/>
            <a:ext cx="504068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1400" b="1" dirty="0">
                <a:solidFill>
                  <a:prstClr val="black"/>
                </a:solidFill>
              </a:rPr>
              <a:t>2. g</a:t>
            </a:r>
            <a:r>
              <a:rPr lang="hu-HU" sz="1400" dirty="0">
                <a:solidFill>
                  <a:prstClr val="black"/>
                </a:solidFill>
              </a:rPr>
              <a:t> </a:t>
            </a:r>
            <a:r>
              <a:rPr lang="hu-HU" sz="1400" b="1" dirty="0">
                <a:solidFill>
                  <a:prstClr val="black"/>
                </a:solidFill>
              </a:rPr>
              <a:t>kategória: </a:t>
            </a:r>
            <a:r>
              <a:rPr lang="hu-HU" sz="1400" dirty="0">
                <a:solidFill>
                  <a:prstClr val="black"/>
                </a:solidFill>
              </a:rPr>
              <a:t>Közlemény: originális referált folyóiratban megjelent vagy elfogadott </a:t>
            </a:r>
            <a:r>
              <a:rPr lang="hu-HU" sz="1400" dirty="0" smtClean="0">
                <a:solidFill>
                  <a:prstClr val="black"/>
                </a:solidFill>
              </a:rPr>
              <a:t>10 </a:t>
            </a:r>
            <a:r>
              <a:rPr lang="hu-HU" sz="1400" dirty="0">
                <a:solidFill>
                  <a:prstClr val="black"/>
                </a:solidFill>
              </a:rPr>
              <a:t>pont. </a:t>
            </a:r>
            <a:r>
              <a:rPr lang="hu-HU" sz="1400" dirty="0" smtClean="0">
                <a:solidFill>
                  <a:prstClr val="black"/>
                </a:solidFill>
              </a:rPr>
              <a:t>IF </a:t>
            </a:r>
            <a:r>
              <a:rPr lang="hu-HU" sz="1400" dirty="0">
                <a:solidFill>
                  <a:prstClr val="black"/>
                </a:solidFill>
              </a:rPr>
              <a:t>függvényében további többletpontokat (T) kell számítani, melyek értéke IF≥1 esetén 10 pont. 0 &lt; IF &lt; 1 esetén a többletpont az alábbi képlettel számítandó: T=10xIF. Így az adott közlemény értéke (10 + T) figyelembe véve a mellékletben megadandó (és a témavezető által elfogadott) szerzői arányt, mellyel beszorzandó a közlemény (10 + T) értéke. 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 smtClean="0"/>
              <a:t> Felsőoktatási Doktori Hallgatói, Doktorjelölti Kutatói Ösztöndíj</a:t>
            </a:r>
            <a:endParaRPr lang="hu-HU" sz="3600" dirty="0"/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00395"/>
              </p:ext>
            </p:extLst>
          </p:nvPr>
        </p:nvGraphicFramePr>
        <p:xfrm>
          <a:off x="611845" y="1916832"/>
          <a:ext cx="7848872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40760"/>
                <a:gridCol w="1008112"/>
              </a:tblGrid>
              <a:tr h="18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140533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A pályázat benyújtását megelőző 5 év tudományos tevékenysége összesen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40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Matematikai, természettudományos, műszaki és informatikai (MTMI) vagy agártudományok kutatási téma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10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kutatási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terv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kutatócsoport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keretében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kerül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megvalósításra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MTA vagy a fogadó felsőoktatási intézményen kívüli felsőoktatási intézménnyel együttműködik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4</a:t>
                      </a:r>
                      <a:endParaRPr lang="en-GB" sz="1600" dirty="0"/>
                    </a:p>
                  </a:txBody>
                  <a:tcPr/>
                </a:tc>
              </a:tr>
              <a:tr h="142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Egyéb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szakmai</a:t>
                      </a:r>
                      <a:r>
                        <a:rPr lang="en-GB" sz="1600" u="none" strike="noStrike" kern="1200" baseline="0" dirty="0" smtClean="0"/>
                        <a:t> (</a:t>
                      </a:r>
                      <a:r>
                        <a:rPr lang="en-GB" sz="1600" u="none" strike="noStrike" kern="1200" baseline="0" dirty="0" err="1" smtClean="0"/>
                        <a:t>tudományos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és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oktatási</a:t>
                      </a:r>
                      <a:r>
                        <a:rPr lang="en-GB" sz="1600" u="none" strike="noStrike" kern="1200" baseline="0" dirty="0" smtClean="0"/>
                        <a:t>) </a:t>
                      </a:r>
                      <a:r>
                        <a:rPr lang="en-GB" sz="1600" u="none" strike="noStrike" kern="1200" baseline="0" dirty="0" err="1" smtClean="0"/>
                        <a:t>tevékenység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6</a:t>
                      </a:r>
                      <a:endParaRPr lang="en-GB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smtClean="0"/>
                        <a:t>A </a:t>
                      </a:r>
                      <a:r>
                        <a:rPr lang="en-GB" sz="1600" u="none" strike="noStrike" kern="1200" baseline="0" dirty="0" err="1" smtClean="0"/>
                        <a:t>Honvédség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hivatásos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állományában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álló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pályázó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esetén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en-GB" sz="1600" b="0" dirty="0" err="1" smtClean="0"/>
                        <a:t>Kutatási</a:t>
                      </a:r>
                      <a:r>
                        <a:rPr lang="en-GB" sz="1600" b="0" dirty="0" smtClean="0"/>
                        <a:t> </a:t>
                      </a:r>
                      <a:r>
                        <a:rPr lang="en-GB" sz="1600" b="0" dirty="0" err="1" smtClean="0"/>
                        <a:t>terv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dirty="0" smtClean="0"/>
                        <a:t>30</a:t>
                      </a:r>
                      <a:endParaRPr lang="en-GB" sz="1600" b="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Kép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 smtClean="0"/>
              <a:t> Felsőoktatási Doktori, Doktorjelölti </a:t>
            </a:r>
            <a:br>
              <a:rPr lang="hu-HU" sz="3600" dirty="0" smtClean="0"/>
            </a:br>
            <a:r>
              <a:rPr lang="hu-HU" sz="3600" dirty="0" smtClean="0"/>
              <a:t>Kutatói </a:t>
            </a:r>
            <a:r>
              <a:rPr lang="hu-HU" sz="3600" dirty="0"/>
              <a:t>Ösztöndíj – VBK </a:t>
            </a:r>
            <a:r>
              <a:rPr lang="hu-HU" sz="3600" dirty="0" smtClean="0"/>
              <a:t>ajánlás</a:t>
            </a:r>
            <a:endParaRPr lang="hu-HU" sz="3600" dirty="0"/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107950" y="1340768"/>
            <a:ext cx="892867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dirty="0" err="1"/>
              <a:t>Ph.D</a:t>
            </a:r>
            <a:r>
              <a:rPr lang="hu-HU" sz="1400" b="1" dirty="0"/>
              <a:t>. </a:t>
            </a:r>
            <a:r>
              <a:rPr lang="hu-HU" sz="1400" b="1" dirty="0" smtClean="0"/>
              <a:t>hallgatók: </a:t>
            </a:r>
            <a:r>
              <a:rPr lang="hu-HU" sz="1400" u="sng" dirty="0" smtClean="0"/>
              <a:t>Cél</a:t>
            </a:r>
            <a:r>
              <a:rPr lang="hu-HU" sz="1400" u="sng" dirty="0"/>
              <a:t>:</a:t>
            </a:r>
            <a:r>
              <a:rPr lang="hu-HU" sz="1400" dirty="0"/>
              <a:t> A doktori cselekményindítás minimumkövetelményéhez képesti (publikációs) többletteljesítmény elérésének elősegítése:</a:t>
            </a:r>
            <a:endParaRPr lang="hu-HU" sz="1400" b="1" u="sng" dirty="0"/>
          </a:p>
          <a:p>
            <a:r>
              <a:rPr lang="hu-HU" sz="1400" dirty="0"/>
              <a:t>A doktori cselekményindítás </a:t>
            </a:r>
            <a:r>
              <a:rPr lang="hu-HU" sz="1400" u="sng" dirty="0"/>
              <a:t>minimumkövetelménye</a:t>
            </a:r>
            <a:r>
              <a:rPr lang="hu-HU" sz="1400" dirty="0"/>
              <a:t> két 50% feletti IF cikk. </a:t>
            </a:r>
            <a:r>
              <a:rPr lang="hu-HU" sz="1400" u="sng" dirty="0" smtClean="0"/>
              <a:t>Végcél: </a:t>
            </a:r>
            <a:r>
              <a:rPr lang="hu-HU" sz="1400" dirty="0" smtClean="0"/>
              <a:t>a </a:t>
            </a:r>
            <a:r>
              <a:rPr lang="hu-HU" sz="1400" dirty="0"/>
              <a:t>doktori cselekményindításra a pályázónak legalább három 50% feletti IF cikke legyen</a:t>
            </a:r>
            <a:r>
              <a:rPr lang="hu-HU" sz="1400" dirty="0" smtClean="0"/>
              <a:t>.</a:t>
            </a:r>
          </a:p>
          <a:p>
            <a:endParaRPr lang="hu-HU" sz="1400" b="1" u="sng" dirty="0"/>
          </a:p>
          <a:p>
            <a:r>
              <a:rPr lang="hu-HU" sz="1400" b="1" dirty="0"/>
              <a:t>PhD első </a:t>
            </a:r>
            <a:r>
              <a:rPr lang="hu-HU" sz="1400" b="1" dirty="0" smtClean="0"/>
              <a:t>éves: </a:t>
            </a:r>
            <a:r>
              <a:rPr lang="hu-HU" sz="1400" u="sng" dirty="0" smtClean="0"/>
              <a:t>Minimumkövetelmény</a:t>
            </a:r>
            <a:r>
              <a:rPr lang="hu-HU" sz="1400" dirty="0"/>
              <a:t>: egy 50% feletti IF cikk</a:t>
            </a:r>
            <a:endParaRPr lang="hu-HU" sz="1400" b="1" u="sng" dirty="0"/>
          </a:p>
          <a:p>
            <a:r>
              <a:rPr lang="hu-HU" sz="1400" u="sng" dirty="0"/>
              <a:t>Végcél:</a:t>
            </a:r>
            <a:r>
              <a:rPr lang="hu-HU" sz="1400" dirty="0"/>
              <a:t> A kutatási terv biztosítsa, hogy az ösztöndíj végére egy további 50% feletti részesedésű IF cikk kísérleti anyaga összeálljon. A teljesítést a témavezető igazolja</a:t>
            </a:r>
            <a:r>
              <a:rPr lang="hu-HU" sz="1400" dirty="0" smtClean="0"/>
              <a:t>.</a:t>
            </a:r>
          </a:p>
          <a:p>
            <a:endParaRPr lang="hu-HU" sz="1400" b="1" u="sng" dirty="0"/>
          </a:p>
          <a:p>
            <a:r>
              <a:rPr lang="hu-HU" sz="1400" b="1" dirty="0"/>
              <a:t>PhD felsőbb </a:t>
            </a:r>
            <a:r>
              <a:rPr lang="hu-HU" sz="1400" b="1" dirty="0" smtClean="0"/>
              <a:t>éves: </a:t>
            </a:r>
            <a:r>
              <a:rPr lang="hu-HU" sz="1400" u="sng" dirty="0" smtClean="0"/>
              <a:t>Minimumkövetelmény</a:t>
            </a:r>
            <a:r>
              <a:rPr lang="hu-HU" sz="1400" dirty="0"/>
              <a:t>: négy publikáció (közlemény és konferencia-előadás), amelyből legalább egy 50% feletti </a:t>
            </a:r>
            <a:r>
              <a:rPr lang="hu-HU" sz="1400" dirty="0" err="1"/>
              <a:t>IF-os</a:t>
            </a:r>
            <a:r>
              <a:rPr lang="hu-HU" sz="1400" dirty="0"/>
              <a:t> közlemény, egy második </a:t>
            </a:r>
            <a:r>
              <a:rPr lang="hu-HU" sz="1400" dirty="0" err="1"/>
              <a:t>IF-os</a:t>
            </a:r>
            <a:r>
              <a:rPr lang="hu-HU" sz="1400" dirty="0"/>
              <a:t> közlemény (ez lehet 50% alatti is), és a maradék kettő lehet bármilyen közlemény, előadás vagy poszter. </a:t>
            </a:r>
            <a:endParaRPr lang="hu-HU" sz="1400" b="1" u="sng" dirty="0"/>
          </a:p>
          <a:p>
            <a:r>
              <a:rPr lang="hu-HU" sz="1400" u="sng" dirty="0"/>
              <a:t>Végcél</a:t>
            </a:r>
            <a:r>
              <a:rPr lang="hu-HU" sz="1400" dirty="0"/>
              <a:t>:  A kutatási terv biztosítsa az ösztöndíj végére, hogy egy az 50% feletti részesedésű IF cikk elfogadásra kerüljön (erről igazolást kell majd mellékelni). Harmadéves </a:t>
            </a:r>
            <a:r>
              <a:rPr lang="hu-HU" sz="1400" dirty="0" err="1"/>
              <a:t>doktoráns</a:t>
            </a:r>
            <a:r>
              <a:rPr lang="hu-HU" sz="1400" dirty="0"/>
              <a:t> esetén elvárás, hogy az ösztöndíj befejezését követő első HBDT ülésre a doktori cselekmény elindításra kerüljön</a:t>
            </a:r>
            <a:r>
              <a:rPr lang="hu-HU" sz="1400" dirty="0" smtClean="0"/>
              <a:t>.</a:t>
            </a:r>
          </a:p>
          <a:p>
            <a:endParaRPr lang="hu-HU" sz="1400" b="1" u="sng" dirty="0"/>
          </a:p>
          <a:p>
            <a:r>
              <a:rPr lang="hu-HU" sz="1400" b="1" dirty="0" smtClean="0"/>
              <a:t>Doktorjelöltek: </a:t>
            </a:r>
            <a:r>
              <a:rPr lang="hu-HU" sz="1400" u="sng" dirty="0" smtClean="0"/>
              <a:t>Cél</a:t>
            </a:r>
            <a:r>
              <a:rPr lang="hu-HU" sz="1400" u="sng" dirty="0"/>
              <a:t>:</a:t>
            </a:r>
            <a:r>
              <a:rPr lang="hu-HU" sz="1400" dirty="0"/>
              <a:t> A doktori értekezés benyújtásához szükséges minimumfeltételekhez képesti (publikációs) többletteljesítmény elérésének és az ösztöndíj végére a doktori értekezés elkészülésének elősegítése</a:t>
            </a:r>
            <a:endParaRPr lang="hu-HU" sz="1400" b="1" u="sng" dirty="0"/>
          </a:p>
          <a:p>
            <a:r>
              <a:rPr lang="hu-HU" sz="1400" u="sng" dirty="0"/>
              <a:t>Minimumkövetelmény</a:t>
            </a:r>
            <a:r>
              <a:rPr lang="hu-HU" sz="1400" dirty="0"/>
              <a:t>: négy közlemény, amelyből legalább kettő 50% feletti </a:t>
            </a:r>
            <a:r>
              <a:rPr lang="hu-HU" sz="1400" dirty="0" err="1"/>
              <a:t>IF-os</a:t>
            </a:r>
            <a:r>
              <a:rPr lang="hu-HU" sz="1400" dirty="0"/>
              <a:t> közlemény, a harmadik egy </a:t>
            </a:r>
            <a:r>
              <a:rPr lang="hu-HU" sz="1400" dirty="0" err="1"/>
              <a:t>IF-os</a:t>
            </a:r>
            <a:r>
              <a:rPr lang="hu-HU" sz="1400" dirty="0"/>
              <a:t> közlemény (ez lehet 50% alatti is), a negyedik bármilyen közlemény (a harmadik és negyedik közlemény kiváltható összesen egy harmadik 50% feletti </a:t>
            </a:r>
            <a:r>
              <a:rPr lang="hu-HU" sz="1400" dirty="0" err="1"/>
              <a:t>IF-os</a:t>
            </a:r>
            <a:r>
              <a:rPr lang="hu-HU" sz="1400" dirty="0"/>
              <a:t> közleménnyel, vagy amennyiben a két </a:t>
            </a:r>
            <a:r>
              <a:rPr lang="hu-HU" sz="1400" dirty="0" err="1"/>
              <a:t>IF-os</a:t>
            </a:r>
            <a:r>
              <a:rPr lang="hu-HU" sz="1400" dirty="0"/>
              <a:t> 50% feletti részesedésű cikk </a:t>
            </a:r>
            <a:r>
              <a:rPr lang="hu-HU" sz="1400" dirty="0" err="1"/>
              <a:t>IF-összege</a:t>
            </a:r>
            <a:r>
              <a:rPr lang="hu-HU" sz="1400" dirty="0"/>
              <a:t> meghaladja a 8-at, a harmadik és negyedik közlemény is bármilyen lehet). </a:t>
            </a:r>
            <a:endParaRPr lang="hu-HU" sz="1400" b="1" u="sng" dirty="0"/>
          </a:p>
          <a:p>
            <a:r>
              <a:rPr lang="hu-HU" sz="1400" u="sng" dirty="0"/>
              <a:t>Végcél</a:t>
            </a:r>
            <a:r>
              <a:rPr lang="hu-HU" sz="1400" dirty="0"/>
              <a:t>:  A kutatási terv biztosítsa, hogy az ösztöndíj végére egy további 50% feletti </a:t>
            </a:r>
            <a:r>
              <a:rPr lang="hu-HU" sz="1400" dirty="0" err="1" smtClean="0"/>
              <a:t>IF-os</a:t>
            </a:r>
            <a:r>
              <a:rPr lang="hu-HU" sz="1400" dirty="0" smtClean="0"/>
              <a:t> </a:t>
            </a:r>
            <a:r>
              <a:rPr lang="hu-HU" sz="1400" dirty="0"/>
              <a:t>közlemény elfogadásra kerüljön az ösztöndíj végéig, és az ösztöndíj befejezését követő három hónapon belül a doktori értekezés házi védésére sor kerüljön.</a:t>
            </a:r>
            <a:endParaRPr lang="hu-HU" sz="1400" b="1" u="sng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3600" dirty="0" smtClean="0"/>
              <a:t> </a:t>
            </a:r>
            <a:r>
              <a:rPr lang="hu-HU" sz="3600" dirty="0"/>
              <a:t>Extra kutatási </a:t>
            </a:r>
            <a:r>
              <a:rPr lang="hu-HU" sz="3600" dirty="0" smtClean="0"/>
              <a:t>teljesítmény</a:t>
            </a:r>
            <a:endParaRPr lang="hu-HU" sz="3600" dirty="0"/>
          </a:p>
        </p:txBody>
      </p:sp>
      <p:cxnSp>
        <p:nvCxnSpPr>
          <p:cNvPr id="9" name="Egyenes összekötő 8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251520" y="141277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smtClean="0"/>
              <a:t>PhD </a:t>
            </a:r>
            <a:r>
              <a:rPr lang="hu-HU" sz="1600" b="1" dirty="0"/>
              <a:t>hallgatók: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ösztöndíjas időszakra vállalt közleményért, csak akkor számolható el kredit a PhD képzés keretében, ha a közlemény </a:t>
            </a:r>
            <a:r>
              <a:rPr lang="hu-HU" sz="1600" dirty="0" err="1"/>
              <a:t>IF-a</a:t>
            </a:r>
            <a:r>
              <a:rPr lang="hu-HU" sz="1600" dirty="0"/>
              <a:t> meghaladja a 4-et, s a pályázó részvétele meghaladja az 50%-ot (azaz a többletteljesítmény minőségileg mutatható ki</a:t>
            </a:r>
            <a:r>
              <a:rPr lang="hu-HU" sz="16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/>
              <a:t>Az ösztöndíjas időszakra vállalt konferencia részvételért kreditpont nem számolható el. Erről a pályázó a szakmai beszámoló benyújtásakor nyilatkozik.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ösztöndíjas időszakra vállalt közlemény nem lehet a cselekményindításhoz szükséges két közlemény egyike. Erről a pályázó a szakmai beszámoló benyújtásakor nyilatkozik</a:t>
            </a:r>
            <a:r>
              <a:rPr lang="hu-HU" sz="1600" dirty="0" smtClean="0"/>
              <a:t>.</a:t>
            </a:r>
          </a:p>
          <a:p>
            <a:endParaRPr lang="hu-HU" sz="1600" dirty="0"/>
          </a:p>
          <a:p>
            <a:r>
              <a:rPr lang="hu-HU" sz="1600" b="1" dirty="0"/>
              <a:t>Doktorjelöltek: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ösztöndíjas időszakra vállalt közlemény csak akkor lehet az értekezés beadásához szükséges négy közlemény egyike, ha az </a:t>
            </a:r>
            <a:r>
              <a:rPr lang="hu-HU" sz="1600" dirty="0" err="1"/>
              <a:t>IF-a</a:t>
            </a:r>
            <a:r>
              <a:rPr lang="hu-HU" sz="1600" dirty="0"/>
              <a:t> meghaladja a 4-et. Erről a pályázó a szakmai beszámoló benyújtásakor nyilatkozik.</a:t>
            </a:r>
          </a:p>
          <a:p>
            <a:endParaRPr lang="hu-HU" sz="1600" b="1" dirty="0" smtClean="0"/>
          </a:p>
          <a:p>
            <a:r>
              <a:rPr lang="hu-HU" sz="1600" b="1" dirty="0" smtClean="0"/>
              <a:t>Mindkét </a:t>
            </a:r>
            <a:r>
              <a:rPr lang="hu-HU" sz="1600" b="1" dirty="0"/>
              <a:t>pályázatnál: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ösztöndíjas időszakban vállalt kutatómunka lehet a doktori értekezés alkotó része, pl. ötödik közleményként, vagy bizonyítottan minőségi (4-es </a:t>
            </a:r>
            <a:r>
              <a:rPr lang="hu-HU" sz="1600" dirty="0" err="1"/>
              <a:t>IF-t</a:t>
            </a:r>
            <a:r>
              <a:rPr lang="hu-HU" sz="1600" dirty="0"/>
              <a:t> meghaladó) paraméterekkel. Erről a pályázó a szakmai beszámoló benyújtásakor nyilatkozik.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ösztöndíjas időszakban vállalt kutatómunka lehet a doktori értekezéstől független terület 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ösztöndíjas időszakban vállalt kutatómunkáért az ösztöndíjas nem kaphat más forrásból (pl. pályázat, K+F szerződés, stb.) jövedelmet.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457200" y="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smtClean="0"/>
              <a:t>Felsőoktatási Posztdoktori Kutatói Ösztöndíj</a:t>
            </a:r>
            <a:endParaRPr lang="hu-HU" sz="3600" dirty="0"/>
          </a:p>
        </p:txBody>
      </p:sp>
      <p:cxnSp>
        <p:nvCxnSpPr>
          <p:cNvPr id="7" name="Egyenes összekötő 6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48015"/>
              </p:ext>
            </p:extLst>
          </p:nvPr>
        </p:nvGraphicFramePr>
        <p:xfrm>
          <a:off x="522041" y="1916832"/>
          <a:ext cx="7848872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40760"/>
                <a:gridCol w="1008112"/>
              </a:tblGrid>
              <a:tr h="18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Bírálati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szempontok</a:t>
                      </a:r>
                      <a:r>
                        <a:rPr lang="en-GB" sz="1600" u="none" strike="noStrike" kern="1200" baseline="0" dirty="0" smtClean="0"/>
                        <a:t> 	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Pontszám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endParaRPr lang="en-GB" sz="16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</a:tr>
              <a:tr h="140533">
                <a:tc>
                  <a:txBody>
                    <a:bodyPr/>
                    <a:lstStyle/>
                    <a:p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tudományos fokozat „summa cum laude” minősítése esetén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10</a:t>
                      </a:r>
                      <a:endParaRPr lang="en-GB" sz="1600" dirty="0"/>
                    </a:p>
                  </a:txBody>
                  <a:tcPr/>
                </a:tc>
              </a:tr>
              <a:tr h="140533">
                <a:tc>
                  <a:txBody>
                    <a:bodyPr/>
                    <a:lstStyle/>
                    <a:p>
                      <a:r>
                        <a:rPr lang="hu-HU" sz="1600" u="none" strike="noStrike" kern="1200" baseline="0" dirty="0" smtClean="0"/>
                        <a:t>A pályázat benyújtását megelőző 5 év tudományos tevékenysége összesen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35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Matematikai, természettudományos, műszaki és informatikai (MTMI) vagy agártudományok kutatási téma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10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kutatási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terv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kutatócsoport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keretében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kerül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megvalósításra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11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MTA vagy a fogadó felsőoktatási intézményen kívüli felsőoktatási intézménnyel együttműködik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4</a:t>
                      </a:r>
                      <a:endParaRPr lang="en-GB" sz="1600" dirty="0"/>
                    </a:p>
                  </a:txBody>
                  <a:tcPr/>
                </a:tc>
              </a:tr>
              <a:tr h="142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kern="1200" baseline="0" dirty="0" err="1" smtClean="0"/>
                        <a:t>Egyéb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szakmai</a:t>
                      </a:r>
                      <a:r>
                        <a:rPr lang="en-GB" sz="1600" u="none" strike="noStrike" kern="1200" baseline="0" dirty="0" smtClean="0"/>
                        <a:t> (</a:t>
                      </a:r>
                      <a:r>
                        <a:rPr lang="en-GB" sz="1600" u="none" strike="noStrike" kern="1200" baseline="0" dirty="0" err="1" smtClean="0"/>
                        <a:t>tudományos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és</a:t>
                      </a:r>
                      <a:r>
                        <a:rPr lang="en-GB" sz="1600" u="none" strike="noStrike" kern="1200" baseline="0" dirty="0" smtClean="0"/>
                        <a:t> </a:t>
                      </a:r>
                      <a:r>
                        <a:rPr lang="en-GB" sz="1600" u="none" strike="noStrike" kern="1200" baseline="0" dirty="0" err="1" smtClean="0"/>
                        <a:t>oktatási</a:t>
                      </a:r>
                      <a:r>
                        <a:rPr lang="en-GB" sz="1600" u="none" strike="noStrike" kern="1200" baseline="0" dirty="0" smtClean="0"/>
                        <a:t>) </a:t>
                      </a:r>
                      <a:r>
                        <a:rPr lang="en-GB" sz="1600" u="none" strike="noStrike" kern="1200" baseline="0" dirty="0" err="1" smtClean="0"/>
                        <a:t>tevékenység</a:t>
                      </a:r>
                      <a:endParaRPr lang="en-GB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11</a:t>
                      </a:r>
                      <a:endParaRPr lang="en-GB" sz="160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en-GB" sz="1600" b="0" dirty="0" err="1" smtClean="0"/>
                        <a:t>Kutatási</a:t>
                      </a:r>
                      <a:r>
                        <a:rPr lang="en-GB" sz="1600" b="0" dirty="0" smtClean="0"/>
                        <a:t> </a:t>
                      </a:r>
                      <a:r>
                        <a:rPr lang="en-GB" sz="1600" b="0" dirty="0" err="1" smtClean="0"/>
                        <a:t>terv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dirty="0" smtClean="0"/>
                        <a:t>25</a:t>
                      </a:r>
                      <a:endParaRPr lang="en-GB" sz="1600" b="0" dirty="0"/>
                    </a:p>
                  </a:txBody>
                  <a:tcPr/>
                </a:tc>
              </a:tr>
              <a:tr h="120317"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Összesen: 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89" y="197702"/>
            <a:ext cx="864095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1017</Words>
  <Application>Microsoft Office PowerPoint</Application>
  <PresentationFormat>Diavetítés a képernyőre (4:3 oldalarány)</PresentationFormat>
  <Paragraphs>162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Új Nemzeti Kiválóság Program Ösztöndíjak</vt:lpstr>
      <vt:lpstr>PowerPoint bemutató</vt:lpstr>
      <vt:lpstr>PowerPoint bemutató</vt:lpstr>
      <vt:lpstr>PowerPoint bemutató</vt:lpstr>
      <vt:lpstr>PowerPoint bemutató</vt:lpstr>
      <vt:lpstr> Felsőoktatási Doktori Hallgatói, Doktorjelölti Kutatói Ösztöndíj</vt:lpstr>
      <vt:lpstr> Felsőoktatási Doktori, Doktorjelölti  Kutatói Ösztöndíj – VBK ajánlás</vt:lpstr>
      <vt:lpstr> Extra kutatási teljesítmény</vt:lpstr>
      <vt:lpstr>PowerPoint bemutató</vt:lpstr>
      <vt:lpstr>PowerPoint bemutató</vt:lpstr>
      <vt:lpstr>PowerPoint bemutató</vt:lpstr>
      <vt:lpstr>Köszönjük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Brigi</cp:lastModifiedBy>
  <cp:revision>84</cp:revision>
  <dcterms:created xsi:type="dcterms:W3CDTF">2016-06-15T12:20:49Z</dcterms:created>
  <dcterms:modified xsi:type="dcterms:W3CDTF">2017-05-19T08:52:04Z</dcterms:modified>
</cp:coreProperties>
</file>