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  <p:sldId id="273" r:id="rId9"/>
    <p:sldId id="266" r:id="rId10"/>
    <p:sldId id="265" r:id="rId11"/>
    <p:sldId id="281" r:id="rId12"/>
    <p:sldId id="284" r:id="rId13"/>
    <p:sldId id="282" r:id="rId14"/>
    <p:sldId id="267" r:id="rId15"/>
    <p:sldId id="275" r:id="rId16"/>
    <p:sldId id="276" r:id="rId17"/>
    <p:sldId id="288" r:id="rId18"/>
    <p:sldId id="286" r:id="rId19"/>
    <p:sldId id="289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33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4660"/>
  </p:normalViewPr>
  <p:slideViewPr>
    <p:cSldViewPr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A9BBF-B69B-48F2-82D5-C38B59E24B4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F26C2-1A10-42BC-9B63-9D5B39DF02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288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24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t>2017.05.24.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h.bme.hu/" TargetMode="External"/><Relationship Id="rId4" Type="http://schemas.openxmlformats.org/officeDocument/2006/relationships/hyperlink" Target="https://www.bme.hu/unkp_201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bmevbk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facebook.com/VBKInfoPon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ch.bme.hu/" TargetMode="External"/><Relationship Id="rId4" Type="http://schemas.openxmlformats.org/officeDocument/2006/relationships/hyperlink" Target="https://www.bme.hu/unkp_2017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unkp.bme.hu/palyaza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Új Nemzeti Kiválóság Program Ösztöndíjak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 smtClean="0"/>
              <a:t>Pályázati feltételek:</a:t>
            </a:r>
            <a:r>
              <a:rPr lang="hu-HU" sz="2300" dirty="0" smtClean="0"/>
              <a:t> Dr. </a:t>
            </a:r>
            <a:r>
              <a:rPr lang="hu-HU" sz="2300" dirty="0" err="1" smtClean="0"/>
              <a:t>Bodzay</a:t>
            </a:r>
            <a:r>
              <a:rPr lang="hu-HU" sz="2300" dirty="0" smtClean="0"/>
              <a:t> Brigitta (innovációs irodavezető) </a:t>
            </a:r>
            <a:endParaRPr lang="en-GB" sz="23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2731975" y="5877272"/>
            <a:ext cx="365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990033"/>
                </a:solidFill>
                <a:hlinkClick r:id="rId4"/>
              </a:rPr>
              <a:t>https</a:t>
            </a:r>
            <a:r>
              <a:rPr lang="en-GB" sz="2000" dirty="0">
                <a:solidFill>
                  <a:srgbClr val="990033"/>
                </a:solidFill>
                <a:hlinkClick r:id="rId4"/>
              </a:rPr>
              <a:t>://</a:t>
            </a:r>
            <a:r>
              <a:rPr lang="en-GB" sz="2000" dirty="0" smtClean="0">
                <a:solidFill>
                  <a:srgbClr val="990033"/>
                </a:solidFill>
                <a:hlinkClick r:id="rId4"/>
              </a:rPr>
              <a:t>www.bme.hu/unkp_2017</a:t>
            </a:r>
            <a:endParaRPr lang="hu-HU" sz="2000" dirty="0" smtClean="0">
              <a:solidFill>
                <a:srgbClr val="990033"/>
              </a:solidFill>
            </a:endParaRPr>
          </a:p>
          <a:p>
            <a:pPr algn="ctr"/>
            <a:r>
              <a:rPr lang="hu-HU" sz="2000" dirty="0">
                <a:solidFill>
                  <a:srgbClr val="990033"/>
                </a:solidFill>
                <a:hlinkClick r:id="rId5"/>
              </a:rPr>
              <a:t>http://www.ch.bme.hu</a:t>
            </a:r>
            <a:r>
              <a:rPr lang="hu-HU" sz="2000" dirty="0" smtClean="0">
                <a:solidFill>
                  <a:srgbClr val="990033"/>
                </a:solidFill>
                <a:hlinkClick r:id="rId5"/>
              </a:rPr>
              <a:t>/</a:t>
            </a:r>
            <a:r>
              <a:rPr lang="hu-HU" sz="2000" dirty="0" smtClean="0">
                <a:solidFill>
                  <a:srgbClr val="990033"/>
                </a:solidFill>
              </a:rPr>
              <a:t> 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3321463" y="5117122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Benyújtandó mellékletek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700" dirty="0" smtClean="0">
                <a:solidFill>
                  <a:srgbClr val="0000CC"/>
                </a:solidFill>
              </a:rPr>
              <a:t>Pályázati adatlap (aláírva, eredetiben)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1. </a:t>
            </a:r>
            <a:r>
              <a:rPr lang="hu-HU" sz="1700" dirty="0"/>
              <a:t>melléklet: </a:t>
            </a:r>
            <a:r>
              <a:rPr lang="hu-HU" sz="1700" dirty="0" smtClean="0">
                <a:solidFill>
                  <a:srgbClr val="0000CC"/>
                </a:solidFill>
              </a:rPr>
              <a:t>Tanulmányi </a:t>
            </a:r>
            <a:r>
              <a:rPr lang="hu-HU" sz="1700" dirty="0">
                <a:solidFill>
                  <a:srgbClr val="0000CC"/>
                </a:solidFill>
              </a:rPr>
              <a:t>eredményéről szóló </a:t>
            </a:r>
            <a:r>
              <a:rPr lang="hu-HU" sz="1700" dirty="0" smtClean="0">
                <a:solidFill>
                  <a:srgbClr val="0000CC"/>
                </a:solidFill>
              </a:rPr>
              <a:t>igazolás</a:t>
            </a:r>
            <a:r>
              <a:rPr lang="hu-HU" sz="1700" dirty="0">
                <a:solidFill>
                  <a:srgbClr val="0000CC"/>
                </a:solidFill>
              </a:rPr>
              <a:t> (aláírva, eredetiben)</a:t>
            </a:r>
            <a:r>
              <a:rPr lang="hu-HU" sz="1700" dirty="0"/>
              <a:t>: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alap, mester (osztatlan) képzéses jogviszony esetében a KTH,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doktori jogviszony esetében az illetékes dékáni hivatalban kérheti kiállítását.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2. melléklet: </a:t>
            </a:r>
            <a:r>
              <a:rPr lang="hu-HU" sz="1700" dirty="0" smtClean="0">
                <a:solidFill>
                  <a:srgbClr val="0000CC"/>
                </a:solidFill>
              </a:rPr>
              <a:t>Kutatási terv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r>
              <a:rPr lang="hu-HU" sz="1700" dirty="0" smtClean="0"/>
              <a:t>: </a:t>
            </a:r>
            <a:r>
              <a:rPr lang="hu-HU" sz="1700" dirty="0"/>
              <a:t>a témavezetőnek és a </a:t>
            </a:r>
            <a:r>
              <a:rPr lang="hu-HU" sz="1700" dirty="0" smtClean="0"/>
              <a:t>tanszékvezetőnek (+ pecsét) (kivéve posztdoktor esetében) is </a:t>
            </a:r>
            <a:r>
              <a:rPr lang="hu-HU" sz="1700" dirty="0"/>
              <a:t>alá kell írnia.</a:t>
            </a:r>
          </a:p>
          <a:p>
            <a:pPr lvl="1">
              <a:spcBef>
                <a:spcPts val="100"/>
              </a:spcBef>
            </a:pPr>
            <a:r>
              <a:rPr lang="hu-HU" sz="1700" dirty="0" smtClean="0">
                <a:solidFill>
                  <a:srgbClr val="FF0000"/>
                </a:solidFill>
              </a:rPr>
              <a:t>2.a Tanszékvezetői nyilatkozat </a:t>
            </a:r>
            <a:r>
              <a:rPr lang="hu-HU" sz="1700" dirty="0" smtClean="0">
                <a:solidFill>
                  <a:srgbClr val="0000CC"/>
                </a:solidFill>
              </a:rPr>
              <a:t>(</a:t>
            </a:r>
            <a:r>
              <a:rPr lang="hu-HU" sz="1700" dirty="0">
                <a:solidFill>
                  <a:srgbClr val="0000CC"/>
                </a:solidFill>
              </a:rPr>
              <a:t>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endParaRPr lang="hu-HU" sz="1700" dirty="0">
              <a:solidFill>
                <a:srgbClr val="FF0000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 smtClean="0"/>
              <a:t>3</a:t>
            </a:r>
            <a:r>
              <a:rPr lang="hu-HU" sz="1700" dirty="0"/>
              <a:t>. melléklet: </a:t>
            </a:r>
            <a:r>
              <a:rPr lang="hu-HU" sz="1700" dirty="0">
                <a:solidFill>
                  <a:srgbClr val="0000CC"/>
                </a:solidFill>
              </a:rPr>
              <a:t>A BME által kiadott </a:t>
            </a:r>
            <a:r>
              <a:rPr lang="hu-HU" sz="1700" dirty="0" smtClean="0">
                <a:solidFill>
                  <a:srgbClr val="0000CC"/>
                </a:solidFill>
              </a:rPr>
              <a:t>szándéknyilatkozat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r>
              <a:rPr lang="hu-HU" sz="1700" dirty="0" smtClean="0"/>
              <a:t>: </a:t>
            </a:r>
            <a:r>
              <a:rPr lang="hu-HU" sz="1700" dirty="0"/>
              <a:t>Az aláírt kutatási terv megléte feltétele a szándéknyilatkozatnak, melyet az illetékes dékán, vagy helyettese jogosult aláírni.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4. </a:t>
            </a:r>
            <a:r>
              <a:rPr lang="hu-HU" sz="1700" dirty="0"/>
              <a:t>melléklet: </a:t>
            </a:r>
            <a:r>
              <a:rPr lang="hu-HU" sz="1700" dirty="0" smtClean="0">
                <a:solidFill>
                  <a:srgbClr val="0000CC"/>
                </a:solidFill>
              </a:rPr>
              <a:t>Pályázói nyilatkozat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endParaRPr lang="hu-HU" sz="1700" dirty="0">
              <a:solidFill>
                <a:srgbClr val="0000CC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 smtClean="0"/>
              <a:t>Tudományos </a:t>
            </a:r>
            <a:r>
              <a:rPr lang="hu-HU" sz="1700" dirty="0"/>
              <a:t>tevékenységét bemutató, elismerő dokumentáció, vagy annak </a:t>
            </a:r>
            <a:r>
              <a:rPr lang="hu-HU" sz="1700" dirty="0" smtClean="0"/>
              <a:t>másolata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Nyelvtudását igazoló </a:t>
            </a:r>
            <a:r>
              <a:rPr lang="hu-HU" sz="1700" dirty="0"/>
              <a:t>dokumentumok , vagy annak másolata</a:t>
            </a:r>
            <a:endParaRPr lang="hu-HU" sz="1700" dirty="0" smtClean="0"/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rgbClr val="0000CC"/>
                </a:solidFill>
              </a:rPr>
              <a:t>A nyomtatott és elektronikus pályázatai egyezőségéről szóló </a:t>
            </a:r>
            <a:r>
              <a:rPr lang="hu-HU" sz="1700" dirty="0">
                <a:solidFill>
                  <a:srgbClr val="0000CC"/>
                </a:solidFill>
              </a:rPr>
              <a:t>nyilatkozat 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</a:p>
          <a:p>
            <a:pPr marL="0" indent="0">
              <a:spcBef>
                <a:spcPts val="100"/>
              </a:spcBef>
              <a:buNone/>
            </a:pPr>
            <a:endParaRPr lang="hu-HU" sz="1700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</a:rPr>
              <a:t>VBK nyilatkozata: az intézményi befogadó nyilatkozat aláírásához kell leadni a Dékáni Hivatalba tanszékvezető aláírásával és tanszéki pecséttel ellátva.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700" dirty="0" smtClean="0">
                <a:solidFill>
                  <a:srgbClr val="0000CC"/>
                </a:solidFill>
              </a:rPr>
              <a:t>Aláírandó és papír alapon is benyújtandó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0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Tudományos tevékenység I.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052736"/>
            <a:ext cx="8258324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100" b="1" dirty="0"/>
              <a:t>Eddigi tudományos/művészeti tevékenységek</a:t>
            </a:r>
            <a:endParaRPr lang="hu-HU" sz="1100" dirty="0"/>
          </a:p>
          <a:p>
            <a:r>
              <a:rPr lang="hu-HU" sz="1100" dirty="0"/>
              <a:t>A pályázat benyújtásáig megvalósult tudományos, művészeti tevékenységek</a:t>
            </a:r>
          </a:p>
          <a:p>
            <a:pPr lvl="0"/>
            <a:r>
              <a:rPr lang="hu-HU" sz="1100" dirty="0"/>
              <a:t>szakkollégiumi tevékenység;</a:t>
            </a:r>
          </a:p>
          <a:p>
            <a:pPr lvl="0"/>
            <a:r>
              <a:rPr lang="hu-HU" sz="1100" dirty="0"/>
              <a:t>szakmai-közösségi tevékenység, kutatásokban, kutatási terepmunkában való részvétel;</a:t>
            </a:r>
          </a:p>
          <a:p>
            <a:pPr lvl="0"/>
            <a:r>
              <a:rPr lang="hu-HU" sz="1100" dirty="0"/>
              <a:t>tudományos ismeretterjesztő/tudománynépszerűsítő tevékenység, tudományos művészeti teljesítmény, nemzetközi megmérettetés;</a:t>
            </a:r>
          </a:p>
          <a:p>
            <a:pPr lvl="0"/>
            <a:r>
              <a:rPr lang="hu-HU" sz="1100" dirty="0"/>
              <a:t>publikációs tevékenység (publikációs lista alapján, elektronikusan feltöltött publikációk esetén elegendő az MTMT hivatkozás), egyéb publikált cikkek, közlemények, tanulmányok;</a:t>
            </a:r>
          </a:p>
          <a:p>
            <a:pPr lvl="0"/>
            <a:r>
              <a:rPr lang="hu-HU" sz="1100" dirty="0"/>
              <a:t>szakmai előadások/kiállítások tartása;</a:t>
            </a:r>
          </a:p>
          <a:p>
            <a:pPr lvl="0"/>
            <a:r>
              <a:rPr lang="hu-HU" sz="1100" dirty="0"/>
              <a:t>hazai és nemzetközi konferencián, kiállításon való részvétel;</a:t>
            </a:r>
          </a:p>
          <a:p>
            <a:pPr lvl="0"/>
            <a:r>
              <a:rPr lang="hu-HU" sz="1100" dirty="0"/>
              <a:t>egyéb releváns szakmai tevékenység bemutatása</a:t>
            </a:r>
            <a:r>
              <a:rPr lang="hu-HU" sz="1100" dirty="0" smtClean="0"/>
              <a:t>.</a:t>
            </a:r>
            <a:endParaRPr lang="hu-HU" sz="1100" dirty="0"/>
          </a:p>
          <a:p>
            <a:pPr marL="0" indent="0">
              <a:buNone/>
            </a:pPr>
            <a:endParaRPr lang="hu-HU" sz="1100" b="1" dirty="0" smtClean="0"/>
          </a:p>
          <a:p>
            <a:pPr marL="0" indent="0">
              <a:buNone/>
            </a:pPr>
            <a:r>
              <a:rPr lang="hu-HU" sz="1100" b="1" dirty="0" smtClean="0"/>
              <a:t>Továbbá </a:t>
            </a:r>
            <a:r>
              <a:rPr lang="hu-HU" sz="1100" b="1" dirty="0"/>
              <a:t>„II” típusú tudományos és művészeti pályázat esetén (leendő első éves hallgatók):</a:t>
            </a:r>
            <a:endParaRPr lang="hu-HU" sz="1100" dirty="0"/>
          </a:p>
          <a:p>
            <a:pPr lvl="0"/>
            <a:r>
              <a:rPr lang="hu-HU" sz="1100" dirty="0"/>
              <a:t>az Oktatási Hivatal által elismert Országos Középiskolai Tanulmányi Versenyen (OKTV) döntőjében való részvétel, illetve elért eredmény,</a:t>
            </a:r>
          </a:p>
          <a:p>
            <a:pPr lvl="0"/>
            <a:r>
              <a:rPr lang="hu-HU" sz="1100" dirty="0"/>
              <a:t>valamelyik szaktárca által elfogadott országos tanulmányi verseny döntőjében való részvétel, illetve a döntőjében elért eredmény,</a:t>
            </a:r>
          </a:p>
          <a:p>
            <a:pPr lvl="0"/>
            <a:r>
              <a:rPr lang="hu-HU" sz="1100" dirty="0"/>
              <a:t>a kutató diákok országos konferenciáján való részvétel, illetve eredmény,</a:t>
            </a:r>
          </a:p>
          <a:p>
            <a:pPr lvl="0"/>
            <a:r>
              <a:rPr lang="hu-HU" sz="1100" dirty="0"/>
              <a:t>hivatalosan dokumentált részvétel a Magyar Tudományos Akadémia által különböző tudományterületeken középiskolás diákok részére szervezett Nyári Tábor munkájában,</a:t>
            </a:r>
          </a:p>
          <a:p>
            <a:pPr lvl="0"/>
            <a:r>
              <a:rPr lang="hu-HU" sz="1100" dirty="0"/>
              <a:t>hivatalosan dokumentált részvétel felsőoktatási intézmények kollégiumai, alapítványai által középiskolások számára szervezett tudományos kutatótábor munkájában,</a:t>
            </a:r>
          </a:p>
          <a:p>
            <a:pPr lvl="0"/>
            <a:r>
              <a:rPr lang="hu-HU" sz="1100" dirty="0"/>
              <a:t>középiskolai egyéni és/vagy csoportos tudományos, művészeti tevékenység során elért értékelhető, dokumentált teljesítmény.</a:t>
            </a:r>
          </a:p>
          <a:p>
            <a:r>
              <a:rPr lang="hu-HU" sz="1100" dirty="0"/>
              <a:t>Továbbá művészeti területen pályázók esetén: maximum 10 tételes szakmai portfólió összeállítása (művészeti produktum).</a:t>
            </a:r>
          </a:p>
          <a:p>
            <a:pPr marL="0" indent="0">
              <a:buNone/>
            </a:pPr>
            <a:r>
              <a:rPr lang="hu-HU" sz="1100" b="1" dirty="0"/>
              <a:t> </a:t>
            </a:r>
            <a:endParaRPr lang="hu-HU" sz="1100" dirty="0"/>
          </a:p>
          <a:p>
            <a:pPr marL="0" indent="0">
              <a:buNone/>
            </a:pPr>
            <a:r>
              <a:rPr lang="hu-HU" sz="1100" b="1" dirty="0"/>
              <a:t>Eddigi tanulmányait/tudományos tevékenységét elismerő díjak</a:t>
            </a:r>
            <a:endParaRPr lang="hu-HU" sz="1100" dirty="0"/>
          </a:p>
          <a:p>
            <a:pPr lvl="0"/>
            <a:r>
              <a:rPr lang="hu-HU" sz="1100" dirty="0"/>
              <a:t>TDK, OTDK részvételt, OTDK minősített helyezés;</a:t>
            </a:r>
          </a:p>
          <a:p>
            <a:pPr lvl="0"/>
            <a:r>
              <a:rPr lang="hu-HU" sz="1100" dirty="0"/>
              <a:t>Eddigi tanulmányok/képzettségek felsorolása</a:t>
            </a:r>
          </a:p>
          <a:p>
            <a:pPr lvl="0"/>
            <a:r>
              <a:rPr lang="hu-HU" sz="1100" dirty="0"/>
              <a:t>Ösztöndíjak,</a:t>
            </a:r>
          </a:p>
          <a:p>
            <a:pPr lvl="0"/>
            <a:r>
              <a:rPr lang="hu-HU" sz="1100" dirty="0"/>
              <a:t>Tudományos/művészeti díjak</a:t>
            </a:r>
          </a:p>
          <a:p>
            <a:pPr lvl="0"/>
            <a:r>
              <a:rPr lang="hu-HU" sz="1100" dirty="0"/>
              <a:t>Tudományos versenyeredmények/elismerések</a:t>
            </a:r>
          </a:p>
          <a:p>
            <a:pPr>
              <a:spcBef>
                <a:spcPts val="100"/>
              </a:spcBef>
            </a:pPr>
            <a:endParaRPr lang="hu-HU" sz="1100" dirty="0" smtClean="0">
              <a:solidFill>
                <a:srgbClr val="0000CC"/>
              </a:solidFill>
            </a:endParaRP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7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Tudományos tevékenység II.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1" y="1052736"/>
            <a:ext cx="8713092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200" b="1" dirty="0"/>
              <a:t>Eddigi tudományos/művészeti tevékenységek</a:t>
            </a:r>
            <a:endParaRPr lang="hu-HU" sz="1200" dirty="0"/>
          </a:p>
          <a:p>
            <a:pPr marL="0" indent="0">
              <a:buNone/>
            </a:pPr>
            <a:r>
              <a:rPr lang="hu-HU" sz="1200" b="1" dirty="0" smtClean="0"/>
              <a:t>A </a:t>
            </a:r>
            <a:r>
              <a:rPr lang="hu-HU" sz="1200" b="1" dirty="0"/>
              <a:t>pályázat benyújtását megelőző 5 év* tudományos tevékenysége összesen</a:t>
            </a:r>
            <a:endParaRPr lang="hu-HU" sz="1200" dirty="0"/>
          </a:p>
          <a:p>
            <a:pPr lvl="0"/>
            <a:r>
              <a:rPr lang="hu-HU" sz="1200" dirty="0"/>
              <a:t>Tudományos publikáció, konferencia-kiadvány (publikációs lista alapján, elektronikusan feltöltött publikációk esetén elegendő az MTMT hivatkozás), egyéb publikált cikkek, közlemények, tanulmányok;</a:t>
            </a:r>
          </a:p>
          <a:p>
            <a:pPr lvl="0"/>
            <a:r>
              <a:rPr lang="hu-HU" sz="1200" dirty="0"/>
              <a:t>Megadott szabadalom, védett alkotások,</a:t>
            </a:r>
          </a:p>
          <a:p>
            <a:pPr lvl="0"/>
            <a:r>
              <a:rPr lang="hu-HU" sz="1200" dirty="0"/>
              <a:t>Konferencia (TDK is), előadások, poszterek</a:t>
            </a:r>
          </a:p>
          <a:p>
            <a:pPr lvl="0"/>
            <a:r>
              <a:rPr lang="hu-HU" sz="1200" dirty="0"/>
              <a:t>Projektben való </a:t>
            </a:r>
            <a:r>
              <a:rPr lang="hu-HU" sz="1200" dirty="0" smtClean="0"/>
              <a:t>részvétel</a:t>
            </a:r>
            <a:r>
              <a:rPr lang="hu-HU" sz="1200" dirty="0"/>
              <a:t/>
            </a:r>
            <a:br>
              <a:rPr lang="hu-HU" sz="1200" dirty="0"/>
            </a:br>
            <a:endParaRPr lang="hu-HU" sz="1200" dirty="0"/>
          </a:p>
          <a:p>
            <a:pPr marL="0" indent="0">
              <a:buNone/>
            </a:pPr>
            <a:r>
              <a:rPr lang="hu-HU" sz="1200" b="1" dirty="0"/>
              <a:t>Egyéb szakmai (tudományos és oktatási) tevékenység </a:t>
            </a:r>
            <a:endParaRPr lang="hu-HU" sz="1200" dirty="0"/>
          </a:p>
          <a:p>
            <a:pPr lvl="0"/>
            <a:r>
              <a:rPr lang="hu-HU" sz="1200" dirty="0"/>
              <a:t>óraadás, </a:t>
            </a:r>
          </a:p>
          <a:p>
            <a:pPr lvl="0"/>
            <a:r>
              <a:rPr lang="hu-HU" sz="1200" dirty="0"/>
              <a:t>témavezetés</a:t>
            </a:r>
          </a:p>
          <a:p>
            <a:pPr lvl="0"/>
            <a:r>
              <a:rPr lang="hu-HU" sz="1200" dirty="0"/>
              <a:t>részvétel tudományos közéletben, </a:t>
            </a:r>
          </a:p>
          <a:p>
            <a:pPr lvl="0"/>
            <a:r>
              <a:rPr lang="hu-HU" sz="1200" dirty="0"/>
              <a:t>szerkesztői, szakértői-bírálói tevékenység, </a:t>
            </a:r>
          </a:p>
          <a:p>
            <a:pPr lvl="0"/>
            <a:r>
              <a:rPr lang="hu-HU" sz="1200" dirty="0"/>
              <a:t>tudományos ismeretterjesztő tevékenység (pl.: kutatók éjszakája, gyerekegyetem)</a:t>
            </a:r>
          </a:p>
          <a:p>
            <a:pPr lvl="0"/>
            <a:r>
              <a:rPr lang="hu-HU" sz="1200" dirty="0"/>
              <a:t>stb.</a:t>
            </a:r>
          </a:p>
          <a:p>
            <a:pPr marL="0" indent="0">
              <a:buNone/>
            </a:pPr>
            <a:endParaRPr lang="hu-HU" sz="1200" dirty="0"/>
          </a:p>
          <a:p>
            <a:pPr marL="0" indent="0">
              <a:buNone/>
            </a:pPr>
            <a:r>
              <a:rPr lang="hu-HU" sz="1200" b="1" dirty="0"/>
              <a:t>Eddigi tanulmányait/tudományos tevékenységét elismerő díjak</a:t>
            </a:r>
            <a:endParaRPr lang="hu-HU" sz="1200" dirty="0"/>
          </a:p>
          <a:p>
            <a:pPr lvl="0"/>
            <a:r>
              <a:rPr lang="hu-HU" sz="1200" dirty="0"/>
              <a:t>Eddigi tanulmányok/képzettségek felsorolása</a:t>
            </a:r>
          </a:p>
          <a:p>
            <a:pPr lvl="0"/>
            <a:r>
              <a:rPr lang="hu-HU" sz="1200" dirty="0"/>
              <a:t>Tudományos/művészeti díjak</a:t>
            </a:r>
          </a:p>
          <a:p>
            <a:pPr lvl="0"/>
            <a:r>
              <a:rPr lang="hu-HU" sz="1200" dirty="0"/>
              <a:t>Ösztöndíjak</a:t>
            </a:r>
          </a:p>
          <a:p>
            <a:pPr lvl="0"/>
            <a:r>
              <a:rPr lang="hu-HU" sz="1200" dirty="0"/>
              <a:t>Külföldi szakmai tapasztalat, tanulmányút</a:t>
            </a:r>
          </a:p>
          <a:p>
            <a:pPr lvl="0"/>
            <a:r>
              <a:rPr lang="hu-HU" sz="1200" dirty="0"/>
              <a:t>TDK helyezés</a:t>
            </a:r>
          </a:p>
          <a:p>
            <a:pPr marL="0" indent="0">
              <a:buNone/>
            </a:pPr>
            <a:endParaRPr lang="hu-HU" sz="1200" dirty="0"/>
          </a:p>
          <a:p>
            <a:pPr marL="0" indent="0">
              <a:buNone/>
            </a:pPr>
            <a:r>
              <a:rPr lang="hu-HU" sz="1200" dirty="0"/>
              <a:t>* a gyermeknevelés céljából igénybe vett csecsemőgondozási díj (CSED), valamint a gyermekpondozási díj (GYED) igénybevételének ideje az elmúlt 5 év tudományos, művészeti tevékenységének számításakor nem kerül figyelembe vételre.</a:t>
            </a:r>
            <a:endParaRPr lang="hu-HU" sz="1200" dirty="0" smtClean="0">
              <a:solidFill>
                <a:srgbClr val="0000CC"/>
              </a:solidFill>
            </a:endParaRP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1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Vállalások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1" y="1052736"/>
            <a:ext cx="8785101" cy="5400600"/>
          </a:xfrm>
        </p:spPr>
        <p:txBody>
          <a:bodyPr>
            <a:noAutofit/>
          </a:bodyPr>
          <a:lstStyle/>
          <a:p>
            <a:pPr lvl="0"/>
            <a:r>
              <a:rPr lang="hu-HU" sz="1300" b="1" dirty="0"/>
              <a:t>szakkollégiumi tudományos tevékenység </a:t>
            </a:r>
            <a:r>
              <a:rPr lang="hu-HU" sz="1300" dirty="0"/>
              <a:t>során saját kutatási eredmények bemutatása, hasznosítása (pl. előadás tartása). Igazoló dokumentum: előadás anyaga, fénykép, stb.</a:t>
            </a:r>
          </a:p>
          <a:p>
            <a:pPr lvl="0"/>
            <a:r>
              <a:rPr lang="hu-HU" sz="1300" b="1" dirty="0"/>
              <a:t>tudományos, műszaki, művészi alkotások</a:t>
            </a:r>
            <a:r>
              <a:rPr lang="hu-HU" sz="1300" dirty="0"/>
              <a:t>, fejlesztések (műszaki terv, műszaki rajz, modell, informatikai algoritmus, szoftver, szellemi alkotás, eljárás, stb.) Igazoló dokumentum: pl. kapcsolódó hivatalos igazolások </a:t>
            </a:r>
            <a:r>
              <a:rPr lang="hu-HU" sz="1300" dirty="0" err="1"/>
              <a:t>szkennelt</a:t>
            </a:r>
            <a:r>
              <a:rPr lang="hu-HU" sz="1300" dirty="0"/>
              <a:t> formában.</a:t>
            </a:r>
          </a:p>
          <a:p>
            <a:pPr lvl="0"/>
            <a:r>
              <a:rPr lang="hu-HU" sz="1300" b="1" dirty="0"/>
              <a:t>konferencián vagy egyéb szakmai rendezvényen részvétel </a:t>
            </a:r>
            <a:r>
              <a:rPr lang="hu-HU" sz="1300" dirty="0"/>
              <a:t>(előadás tartása, poszterek bemutatása, kutatási eredmények bemutatása), külföldi vagy hazai egyéni kiállítás, bemutatón, filmszemlén, </a:t>
            </a:r>
            <a:r>
              <a:rPr lang="hu-HU" sz="1300" dirty="0" err="1"/>
              <a:t>-fesztiválon</a:t>
            </a:r>
            <a:r>
              <a:rPr lang="hu-HU" sz="1300" dirty="0"/>
              <a:t>, kiállításon való részvétel. Igazoló dokumentum: pl. a rendezvény programja, az előadás összefoglalója, konferencia-kiadványban megjelent publikáció/absztrakt, poszter, fotó, katalógus, stb.</a:t>
            </a:r>
          </a:p>
          <a:p>
            <a:pPr lvl="0"/>
            <a:r>
              <a:rPr lang="hu-HU" sz="1300" b="1" dirty="0"/>
              <a:t>folyóiratban, folyóirat internetes oldalán megjelent cikkek, közlemények</a:t>
            </a:r>
            <a:r>
              <a:rPr lang="hu-HU" sz="1300" dirty="0"/>
              <a:t>, tanulmányok. Igazoló dokumentum: a cikk, közlemény, tanulmány </a:t>
            </a:r>
            <a:r>
              <a:rPr lang="hu-HU" sz="1300" dirty="0" err="1"/>
              <a:t>pdf</a:t>
            </a:r>
            <a:r>
              <a:rPr lang="hu-HU" sz="1300" dirty="0"/>
              <a:t>/</a:t>
            </a:r>
            <a:r>
              <a:rPr lang="hu-HU" sz="1300" dirty="0" err="1"/>
              <a:t>word</a:t>
            </a:r>
            <a:r>
              <a:rPr lang="hu-HU" sz="1300" dirty="0"/>
              <a:t> formátumban kiegészítve a publikálás adataival; ha nyomtatásban megjelent, </a:t>
            </a:r>
            <a:r>
              <a:rPr lang="hu-HU" sz="1300" dirty="0" err="1"/>
              <a:t>szkennelve</a:t>
            </a:r>
            <a:r>
              <a:rPr lang="hu-HU" sz="1300" dirty="0"/>
              <a:t> a címlap és a cikk, internetes közlés esetén az elérhetőség, kritika. </a:t>
            </a:r>
          </a:p>
          <a:p>
            <a:pPr lvl="0"/>
            <a:r>
              <a:rPr lang="hu-HU" sz="1300" b="1" dirty="0"/>
              <a:t>külföldi tanulmányút</a:t>
            </a:r>
            <a:r>
              <a:rPr lang="hu-HU" sz="1300" dirty="0"/>
              <a:t>. Igazoló dokumentum: legalább egy oktató által hitelesített szakmai beszámoló a tanulmányútról, stb.</a:t>
            </a:r>
          </a:p>
          <a:p>
            <a:pPr lvl="0"/>
            <a:r>
              <a:rPr lang="hu-HU" sz="1300" b="1" dirty="0"/>
              <a:t>felsőoktatási intézmény honlapján</a:t>
            </a:r>
            <a:r>
              <a:rPr lang="hu-HU" sz="1300" dirty="0"/>
              <a:t>, intézményi, kari stb. kiadványában közzétett cikkek, közlemények, tanulmány. Igazoló dokumentum: a cikk, közlemény, tanulmány (</a:t>
            </a:r>
            <a:r>
              <a:rPr lang="hu-HU" sz="1300" dirty="0" err="1"/>
              <a:t>pdf</a:t>
            </a:r>
            <a:r>
              <a:rPr lang="hu-HU" sz="1300" dirty="0"/>
              <a:t>/</a:t>
            </a:r>
            <a:r>
              <a:rPr lang="hu-HU" sz="1300" dirty="0" err="1"/>
              <a:t>word</a:t>
            </a:r>
            <a:r>
              <a:rPr lang="hu-HU" sz="1300" dirty="0"/>
              <a:t> dokumentumban), és az eredeti megjelenés pontos adatai, pl. internetes elérhetőség, a nyomtatásban megjelent cikk </a:t>
            </a:r>
            <a:r>
              <a:rPr lang="hu-HU" sz="1300" dirty="0" err="1"/>
              <a:t>szkennelt</a:t>
            </a:r>
            <a:r>
              <a:rPr lang="hu-HU" sz="1300" dirty="0"/>
              <a:t> formában.</a:t>
            </a:r>
          </a:p>
          <a:p>
            <a:pPr lvl="0"/>
            <a:r>
              <a:rPr lang="hu-HU" sz="1300" b="1" dirty="0"/>
              <a:t>könyv</a:t>
            </a:r>
            <a:r>
              <a:rPr lang="hu-HU" sz="1300" dirty="0"/>
              <a:t>. Igazoló dokumentum: </a:t>
            </a:r>
            <a:r>
              <a:rPr lang="hu-HU" sz="1300" dirty="0" err="1"/>
              <a:t>belív</a:t>
            </a:r>
            <a:r>
              <a:rPr lang="hu-HU" sz="1300" dirty="0"/>
              <a:t> (</a:t>
            </a:r>
            <a:r>
              <a:rPr lang="hu-HU" sz="1300" dirty="0" err="1"/>
              <a:t>pdf</a:t>
            </a:r>
            <a:r>
              <a:rPr lang="hu-HU" sz="1300" dirty="0"/>
              <a:t>/</a:t>
            </a:r>
            <a:r>
              <a:rPr lang="hu-HU" sz="1300" dirty="0" err="1"/>
              <a:t>word</a:t>
            </a:r>
            <a:r>
              <a:rPr lang="hu-HU" sz="1300" dirty="0"/>
              <a:t> dokumentumban, kiegészítve a publikálás adataival, ISBN szám), könyv címlapja, tartalomjegyzéke </a:t>
            </a:r>
            <a:r>
              <a:rPr lang="hu-HU" sz="1300" dirty="0" err="1"/>
              <a:t>szkennelve</a:t>
            </a:r>
            <a:r>
              <a:rPr lang="hu-HU" sz="1300" dirty="0"/>
              <a:t>, könyvről megjelent kritika, könyvismertetés stb. </a:t>
            </a:r>
          </a:p>
          <a:p>
            <a:pPr lvl="0"/>
            <a:r>
              <a:rPr lang="hu-HU" sz="1300" b="1" dirty="0"/>
              <a:t>könyvfejezet</a:t>
            </a:r>
            <a:r>
              <a:rPr lang="hu-HU" sz="1300" dirty="0"/>
              <a:t>. Igazoló dokumentum: könyvfejezet szövege (</a:t>
            </a:r>
            <a:r>
              <a:rPr lang="hu-HU" sz="1300" dirty="0" err="1"/>
              <a:t>pdf</a:t>
            </a:r>
            <a:r>
              <a:rPr lang="hu-HU" sz="1300" dirty="0"/>
              <a:t>/</a:t>
            </a:r>
            <a:r>
              <a:rPr lang="hu-HU" sz="1300" dirty="0" err="1"/>
              <a:t>word</a:t>
            </a:r>
            <a:r>
              <a:rPr lang="hu-HU" sz="1300" dirty="0"/>
              <a:t> dokumentumban, kiegészítve a publikálás adataival, ISBN szám), könyv címlapja, tartalomjegyzéke </a:t>
            </a:r>
            <a:r>
              <a:rPr lang="hu-HU" sz="1300" dirty="0" err="1"/>
              <a:t>szkennelve</a:t>
            </a:r>
            <a:r>
              <a:rPr lang="hu-HU" sz="1300" dirty="0"/>
              <a:t>, könyvről megjelent kritika, könyvismertetés.</a:t>
            </a:r>
          </a:p>
          <a:p>
            <a:pPr lvl="0"/>
            <a:r>
              <a:rPr lang="hu-HU" sz="1300" b="1" dirty="0"/>
              <a:t>egyéni </a:t>
            </a:r>
            <a:r>
              <a:rPr lang="hu-HU" sz="1300" b="1" dirty="0" err="1"/>
              <a:t>tutori</a:t>
            </a:r>
            <a:r>
              <a:rPr lang="hu-HU" sz="1300" b="1" dirty="0"/>
              <a:t> tevékenység </a:t>
            </a:r>
            <a:r>
              <a:rPr lang="hu-HU" sz="1300" dirty="0"/>
              <a:t>végzése. Igazoló dokumentum: </a:t>
            </a:r>
            <a:r>
              <a:rPr lang="hu-HU" sz="1300" dirty="0" err="1"/>
              <a:t>tutori</a:t>
            </a:r>
            <a:r>
              <a:rPr lang="hu-HU" sz="1300" dirty="0"/>
              <a:t> napló, jelenléti ív.</a:t>
            </a:r>
          </a:p>
          <a:p>
            <a:pPr lvl="0"/>
            <a:r>
              <a:rPr lang="hu-HU" sz="1300" b="1" dirty="0"/>
              <a:t>oktatási segédanyagok készítése</a:t>
            </a:r>
            <a:r>
              <a:rPr lang="hu-HU" sz="1300" dirty="0"/>
              <a:t>. Igazoló dokumentum: intézmény által jóváhagyott oktatási anyag elektronikus formában. </a:t>
            </a:r>
          </a:p>
          <a:p>
            <a:pPr lvl="0"/>
            <a:r>
              <a:rPr lang="hu-HU" sz="1300" b="1" dirty="0" smtClean="0"/>
              <a:t>egyéb </a:t>
            </a:r>
            <a:r>
              <a:rPr lang="hu-HU" sz="1300" b="1" dirty="0"/>
              <a:t>saját vállalás</a:t>
            </a:r>
            <a:r>
              <a:rPr lang="hu-HU" sz="1300" dirty="0"/>
              <a:t>.</a:t>
            </a:r>
          </a:p>
          <a:p>
            <a:pPr marL="0" indent="0">
              <a:buNone/>
            </a:pPr>
            <a:r>
              <a:rPr lang="hu-HU" sz="1300" dirty="0"/>
              <a:t>Nyomtatott és elektronikus folyóiratok is elfogadhatóak, valamint társszerzős publikációk is. A publikáció teljesítésének igazolásaként elfogadjuk a kiadói nyilatkozatot is a közzététel szándékáról. </a:t>
            </a:r>
          </a:p>
          <a:p>
            <a:pPr marL="0" lvl="0" indent="0">
              <a:buNone/>
            </a:pPr>
            <a:r>
              <a:rPr lang="hu-HU" sz="1300" dirty="0" smtClean="0"/>
              <a:t>Egy </a:t>
            </a:r>
            <a:r>
              <a:rPr lang="hu-HU" sz="1300" dirty="0"/>
              <a:t>publikáció, stb. csak egyféle pontot kaphat, egy alkalommal értékelhető. </a:t>
            </a:r>
            <a:endParaRPr lang="hu-HU" sz="1300" dirty="0" smtClean="0"/>
          </a:p>
          <a:p>
            <a:endParaRPr lang="hu-HU" sz="13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7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3809" y="0"/>
            <a:ext cx="8229600" cy="1143000"/>
          </a:xfrm>
        </p:spPr>
        <p:txBody>
          <a:bodyPr/>
          <a:lstStyle/>
          <a:p>
            <a:r>
              <a:rPr lang="hu-HU" dirty="0" smtClean="0"/>
              <a:t>Ütemterv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234189"/>
              </p:ext>
            </p:extLst>
          </p:nvPr>
        </p:nvGraphicFramePr>
        <p:xfrm>
          <a:off x="395536" y="1418052"/>
          <a:ext cx="8404376" cy="29794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48920"/>
                <a:gridCol w="5255543"/>
                <a:gridCol w="1099913"/>
              </a:tblGrid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Dátum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Esemény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Felelős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</a:t>
                      </a:r>
                      <a:r>
                        <a:rPr lang="hu-HU" sz="1700" dirty="0">
                          <a:effectLst/>
                        </a:rPr>
                        <a:t>június </a:t>
                      </a:r>
                      <a:r>
                        <a:rPr lang="hu-HU" sz="1700" dirty="0" smtClean="0">
                          <a:effectLst/>
                        </a:rPr>
                        <a:t>6.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Pályázatok benyújtása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június 23.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Hiánypótlás határideje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</a:t>
                      </a:r>
                      <a:r>
                        <a:rPr lang="hu-HU" sz="1700" dirty="0">
                          <a:effectLst/>
                        </a:rPr>
                        <a:t>augusztus </a:t>
                      </a:r>
                      <a:r>
                        <a:rPr lang="hu-HU" sz="1700" dirty="0" smtClean="0">
                          <a:effectLst/>
                        </a:rPr>
                        <a:t>25.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Miniszteri</a:t>
                      </a:r>
                      <a:r>
                        <a:rPr lang="hu-HU" sz="17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döntés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Miniszter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</a:t>
                      </a:r>
                      <a:r>
                        <a:rPr lang="hu-HU" sz="1700" dirty="0">
                          <a:effectLst/>
                        </a:rPr>
                        <a:t>augusztus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700" dirty="0" smtClean="0">
                          <a:effectLst/>
                        </a:rPr>
                        <a:t>Pályázó értesítése</a:t>
                      </a:r>
                      <a:endParaRPr lang="hu-HU" sz="17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700" dirty="0" smtClean="0">
                          <a:effectLst/>
                        </a:rPr>
                        <a:t>2017. szeptember 20.</a:t>
                      </a:r>
                      <a:endParaRPr lang="hu-HU" sz="17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700" dirty="0" smtClean="0">
                          <a:effectLst/>
                        </a:rPr>
                        <a:t>Ösztöndíj elfogadásáról szóló nyilatkozat benyújtása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</a:t>
                      </a:r>
                      <a:r>
                        <a:rPr lang="hu-HU" sz="1700" dirty="0">
                          <a:effectLst/>
                        </a:rPr>
                        <a:t>szeptember 20.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Közalkalmazotti jogviszony igazolásának leadása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2017. </a:t>
                      </a:r>
                      <a:r>
                        <a:rPr lang="hu-HU" sz="1700" dirty="0">
                          <a:effectLst/>
                        </a:rPr>
                        <a:t>december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Első kifizetés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BME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2018. </a:t>
                      </a:r>
                      <a:r>
                        <a:rPr lang="hu-HU" sz="1700" dirty="0">
                          <a:effectLst/>
                        </a:rPr>
                        <a:t>március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Második kifizetés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BME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2018. </a:t>
                      </a:r>
                      <a:r>
                        <a:rPr lang="hu-HU" sz="1700" dirty="0">
                          <a:effectLst/>
                        </a:rPr>
                        <a:t>június 30.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Szakmai beszámoló </a:t>
                      </a:r>
                      <a:r>
                        <a:rPr lang="hu-HU" sz="1700" dirty="0" smtClean="0">
                          <a:effectLst/>
                        </a:rPr>
                        <a:t>benyújtásának határideje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Összeférhetőség más pályázatokkal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481" y="1340768"/>
            <a:ext cx="8229600" cy="4813995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Ez egy kutatási ösztöndíj, nem tanulmányi</a:t>
            </a:r>
          </a:p>
          <a:p>
            <a:r>
              <a:rPr lang="hu-HU" sz="2000" dirty="0" smtClean="0"/>
              <a:t>Kettős finanszírozást a törvény tiltja</a:t>
            </a:r>
          </a:p>
          <a:p>
            <a:r>
              <a:rPr lang="hu-HU" sz="2000" dirty="0" smtClean="0"/>
              <a:t>Ugyanarra a munkára a pályázó nem vehet fel fizetést két v. több helyről.</a:t>
            </a:r>
          </a:p>
          <a:p>
            <a:r>
              <a:rPr lang="hu-HU" sz="2000" dirty="0"/>
              <a:t>Jelen ösztöndíjpályázatra pályázatot nem nyújthat be az a magánszemély, aki a Nemzeti Tehetség Program </a:t>
            </a:r>
            <a:r>
              <a:rPr lang="hu-HU" sz="2000" dirty="0" smtClean="0"/>
              <a:t>2017. </a:t>
            </a:r>
            <a:r>
              <a:rPr lang="hu-HU" sz="2000" dirty="0"/>
              <a:t>évi „Nemzet Fiatal Tehetségeiért Ösztöndíj” c. </a:t>
            </a:r>
            <a:r>
              <a:rPr lang="hu-HU" sz="2000" dirty="0" smtClean="0"/>
              <a:t>NTP-NFTÖ-16 ösztöndíjban </a:t>
            </a:r>
            <a:r>
              <a:rPr lang="hu-HU" sz="2000" dirty="0"/>
              <a:t>részesült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Aki más ösztöndíjat nyer, nyilatkoznia kell, hogy melyiket szeretné igénybe venni:</a:t>
            </a:r>
          </a:p>
          <a:p>
            <a:pPr lvl="1"/>
            <a:r>
              <a:rPr lang="hu-HU" sz="2000" dirty="0" smtClean="0"/>
              <a:t>OTKA bér jellegű pályázattal nem összeférhető</a:t>
            </a:r>
          </a:p>
          <a:p>
            <a:pPr lvl="1"/>
            <a:r>
              <a:rPr lang="hu-HU" sz="2000" dirty="0" smtClean="0"/>
              <a:t>MTA és Bolyai pályázatokkal sem összeférhető</a:t>
            </a:r>
          </a:p>
          <a:p>
            <a:pPr lvl="1"/>
            <a:r>
              <a:rPr lang="hu-HU" sz="2000" dirty="0" smtClean="0"/>
              <a:t>Állami doktori ösztöndíjjal összeférhető, ugyanis extra kutatómunkát vállal a pályázó</a:t>
            </a:r>
          </a:p>
          <a:p>
            <a:pPr lvl="1"/>
            <a:r>
              <a:rPr lang="hu-HU" sz="2000" dirty="0" smtClean="0"/>
              <a:t>Egyszeri publikációs pályázatokkal akkor összeférhető, ha nem ugyanazzal a publikációval nyerte el mindkettőt a pályázó.</a:t>
            </a:r>
            <a:endParaRPr lang="hu-HU" sz="2000" dirty="0"/>
          </a:p>
          <a:p>
            <a:endParaRPr lang="hu-HU" sz="2000" dirty="0" smtClean="0"/>
          </a:p>
          <a:p>
            <a:endParaRPr lang="en-GB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9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268760"/>
            <a:ext cx="8229600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100"/>
              </a:spcBef>
            </a:pPr>
            <a:r>
              <a:rPr lang="hu-HU" sz="1600" dirty="0"/>
              <a:t>Az intézményi befogadó nyilatkozatot a Dékán, távollétében a helyettesei jogosultak kiadni, a tanszékvezető (ahol szükséges, a témavezető) által aláírt kutatási terv, illetve </a:t>
            </a:r>
            <a:r>
              <a:rPr lang="hu-HU" sz="1600" b="1" dirty="0"/>
              <a:t>2.a melléklet</a:t>
            </a:r>
            <a:r>
              <a:rPr lang="hu-HU" sz="1600" dirty="0"/>
              <a:t> </a:t>
            </a:r>
            <a:r>
              <a:rPr lang="hu-HU" sz="1600" b="1" dirty="0"/>
              <a:t>tanszékvezetői nyilatkozat </a:t>
            </a:r>
            <a:r>
              <a:rPr lang="hu-HU" sz="1600" dirty="0"/>
              <a:t>alapján</a:t>
            </a:r>
            <a:r>
              <a:rPr lang="hu-HU" sz="1600" dirty="0" smtClean="0"/>
              <a:t>. FIGYELEM! Pecsét kell az intézmény aláírásaihoz!!!</a:t>
            </a:r>
            <a:endParaRPr lang="en-GB" sz="1600" dirty="0"/>
          </a:p>
          <a:p>
            <a:pPr lvl="0" algn="just">
              <a:spcBef>
                <a:spcPts val="100"/>
              </a:spcBef>
            </a:pPr>
            <a:r>
              <a:rPr lang="hu-HU" sz="1600" dirty="0"/>
              <a:t>A pályázatok támogatásának kritériuma, hogy a pályázó a pályázati időszak </a:t>
            </a:r>
            <a:r>
              <a:rPr lang="hu-HU" sz="1600" b="1" dirty="0"/>
              <a:t>teljes időtartamára </a:t>
            </a:r>
            <a:r>
              <a:rPr lang="hu-HU" sz="1600" dirty="0" smtClean="0"/>
              <a:t>jogosult </a:t>
            </a:r>
            <a:r>
              <a:rPr lang="hu-HU" sz="1600" dirty="0"/>
              <a:t>legyen az ösztöndíj folyósítására. </a:t>
            </a:r>
            <a:endParaRPr lang="en-GB" sz="1600" dirty="0"/>
          </a:p>
          <a:p>
            <a:pPr lvl="0">
              <a:spcBef>
                <a:spcPts val="100"/>
              </a:spcBef>
            </a:pPr>
            <a:r>
              <a:rPr lang="hu-HU" sz="1600" dirty="0"/>
              <a:t>Az ösztöndíj azok számára </a:t>
            </a:r>
            <a:r>
              <a:rPr lang="hu-HU" sz="1600" b="1" dirty="0"/>
              <a:t>nem folyósítható</a:t>
            </a:r>
            <a:r>
              <a:rPr lang="hu-HU" sz="1600" dirty="0"/>
              <a:t>, aki az ösztöndíj időtartama </a:t>
            </a:r>
            <a:r>
              <a:rPr lang="hu-HU" sz="1600" dirty="0" smtClean="0"/>
              <a:t>alatt: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szakot, képzést vagy kart vált (pl.: </a:t>
            </a:r>
            <a:r>
              <a:rPr lang="hu-HU" sz="1600" dirty="0" err="1"/>
              <a:t>MSc-ből</a:t>
            </a:r>
            <a:r>
              <a:rPr lang="hu-HU" sz="1600" dirty="0"/>
              <a:t> </a:t>
            </a:r>
            <a:r>
              <a:rPr lang="hu-HU" sz="1600" dirty="0" err="1"/>
              <a:t>doktoráns</a:t>
            </a:r>
            <a:r>
              <a:rPr lang="hu-HU" sz="1600" dirty="0"/>
              <a:t> lesz</a:t>
            </a:r>
            <a:r>
              <a:rPr lang="hu-HU" sz="1600" dirty="0" smtClean="0"/>
              <a:t>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a </a:t>
            </a:r>
            <a:r>
              <a:rPr lang="hu-HU" sz="1600" dirty="0"/>
              <a:t>jogviszonya megszűnik vagy megváltozik (pl.: hallgatóból alkalmazott lesz</a:t>
            </a:r>
            <a:r>
              <a:rPr lang="hu-HU" sz="1600" dirty="0" smtClean="0"/>
              <a:t>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tartósan (a pályázati időtartama alatt összesen egy hónapnál hosszabb ideig) külföldön </a:t>
            </a:r>
            <a:r>
              <a:rPr lang="hu-HU" sz="1600" dirty="0" smtClean="0"/>
              <a:t>tartózkodik,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passzív féléven </a:t>
            </a:r>
            <a:r>
              <a:rPr lang="hu-HU" sz="1600" dirty="0" smtClean="0"/>
              <a:t>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fizetés </a:t>
            </a:r>
            <a:r>
              <a:rPr lang="hu-HU" sz="1600" dirty="0"/>
              <a:t>nélküli szabadságon </a:t>
            </a:r>
            <a:r>
              <a:rPr lang="hu-HU" sz="1600" dirty="0" smtClean="0"/>
              <a:t>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helyileg nem a BME-n (a Karon) végzi a kutatási </a:t>
            </a:r>
            <a:r>
              <a:rPr lang="hu-HU" sz="1600" dirty="0" smtClean="0"/>
              <a:t>tevékenységét,</a:t>
            </a:r>
          </a:p>
          <a:p>
            <a:pPr lvl="1">
              <a:spcBef>
                <a:spcPts val="100"/>
              </a:spcBef>
            </a:pPr>
            <a:r>
              <a:rPr lang="hu-HU" sz="1600" dirty="0" smtClean="0"/>
              <a:t>a pályázott kutatási tervhez tartozó tevékenységért bármilyen alapfizetésen kívüli jövedelemben részesül.</a:t>
            </a:r>
            <a:endParaRPr lang="hu-HU" sz="1600" dirty="0"/>
          </a:p>
          <a:p>
            <a:pPr lvl="0">
              <a:spcBef>
                <a:spcPts val="100"/>
              </a:spcBef>
            </a:pPr>
            <a:r>
              <a:rPr lang="hu-HU" sz="1600" dirty="0" smtClean="0"/>
              <a:t>Vállalni kell a kutatási terv teljesítését: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extra kutatási tevékenység elvégzését, amit a </a:t>
            </a:r>
            <a:r>
              <a:rPr lang="hu-HU" sz="1600" b="1" dirty="0" smtClean="0"/>
              <a:t>kutatási tervben </a:t>
            </a:r>
            <a:r>
              <a:rPr lang="hu-HU" sz="1600" dirty="0" smtClean="0"/>
              <a:t>kell kifejteni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az eredményei a Karon fognak </a:t>
            </a:r>
            <a:r>
              <a:rPr lang="hu-HU" sz="1600" dirty="0" smtClean="0"/>
              <a:t>hasznosulni.</a:t>
            </a:r>
            <a:endParaRPr lang="en-GB" sz="1600" dirty="0"/>
          </a:p>
          <a:p>
            <a:pPr>
              <a:spcBef>
                <a:spcPts val="100"/>
              </a:spcBef>
            </a:pP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95536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smtClean="0"/>
              <a:t>A Vegyészmérnöki és </a:t>
            </a:r>
            <a:r>
              <a:rPr lang="hu-HU" sz="4000" dirty="0" err="1" smtClean="0"/>
              <a:t>Biomérnöki</a:t>
            </a:r>
            <a:r>
              <a:rPr lang="hu-HU" sz="4000" dirty="0" smtClean="0"/>
              <a:t> Kar ajánlásai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45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268760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600" dirty="0" smtClean="0"/>
              <a:t>Előnyt élveznek a továbbfutók, akik a szakmai beszámolóra kiváló értékelést kapnak.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Nem lesz addig kész az értékelés, mert az ösztöndíjas időszak 2017. június 30.-ig szól.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Pályázat benyújtási határidő: 2017. június 6.</a:t>
            </a:r>
          </a:p>
          <a:p>
            <a:pPr>
              <a:spcBef>
                <a:spcPts val="100"/>
              </a:spcBef>
            </a:pPr>
            <a:endParaRPr lang="hu-HU" sz="1600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600" b="1" dirty="0" smtClean="0"/>
              <a:t>Javaslat: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Ne egyszerűsített pályázatot nyújtsanak be, akkor nincs benne akkor kockázat.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Jelöljék be hogy továbbfutó.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Ha kiváló a minősítés, akkor továbbfutóként fogjuk értékelni.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Ha nem kiváló a minősítés, akkor így újra versenybe szállhat a mezőnnyel.</a:t>
            </a:r>
          </a:p>
          <a:p>
            <a:pPr marL="0" indent="0">
              <a:spcBef>
                <a:spcPts val="100"/>
              </a:spcBef>
              <a:buNone/>
            </a:pPr>
            <a:endParaRPr lang="hu-HU" sz="1600" dirty="0"/>
          </a:p>
          <a:p>
            <a:r>
              <a:rPr lang="hu-HU" sz="1600" b="1" dirty="0" smtClean="0"/>
              <a:t>Továbbfutó </a:t>
            </a:r>
            <a:r>
              <a:rPr lang="hu-HU" sz="1600" b="1" dirty="0"/>
              <a:t>kategória:</a:t>
            </a:r>
          </a:p>
          <a:p>
            <a:pPr lvl="1"/>
            <a:r>
              <a:rPr lang="hu-HU" sz="1600" dirty="0"/>
              <a:t>ÚNKP-1 és 2 (</a:t>
            </a:r>
            <a:r>
              <a:rPr lang="hu-HU" sz="1600" dirty="0" err="1"/>
              <a:t>BSc</a:t>
            </a:r>
            <a:r>
              <a:rPr lang="hu-HU" sz="1600" dirty="0"/>
              <a:t>, </a:t>
            </a:r>
            <a:r>
              <a:rPr lang="hu-HU" sz="1600" dirty="0" err="1"/>
              <a:t>MSc</a:t>
            </a:r>
            <a:r>
              <a:rPr lang="hu-HU" sz="1600" dirty="0"/>
              <a:t>): a </a:t>
            </a:r>
            <a:r>
              <a:rPr lang="hu-HU" sz="1600" b="1" dirty="0"/>
              <a:t>képzés végéig </a:t>
            </a:r>
            <a:r>
              <a:rPr lang="hu-HU" sz="1600" dirty="0"/>
              <a:t>tanévenként megújítható</a:t>
            </a:r>
          </a:p>
          <a:p>
            <a:pPr lvl="1"/>
            <a:r>
              <a:rPr lang="hu-HU" sz="1600" dirty="0"/>
              <a:t>ÚNKP-3 (</a:t>
            </a:r>
            <a:r>
              <a:rPr lang="hu-HU" sz="1600" dirty="0" err="1"/>
              <a:t>doktoránsok</a:t>
            </a:r>
            <a:r>
              <a:rPr lang="hu-HU" sz="1600" dirty="0"/>
              <a:t>): a </a:t>
            </a:r>
            <a:r>
              <a:rPr lang="hu-HU" sz="1600" b="1" dirty="0"/>
              <a:t>doktori képzés végéig </a:t>
            </a:r>
            <a:r>
              <a:rPr lang="hu-HU" sz="1600" dirty="0"/>
              <a:t>tanévenként megújítható. </a:t>
            </a:r>
          </a:p>
          <a:p>
            <a:pPr lvl="1"/>
            <a:r>
              <a:rPr lang="hu-HU" sz="1600" dirty="0"/>
              <a:t>ÚNKP-3 (doktorjelöltek): a doktorjelölti jogviszony esetén „Továbbfutó” státusz </a:t>
            </a:r>
            <a:r>
              <a:rPr lang="hu-HU" sz="1600" b="1" dirty="0"/>
              <a:t>nem pályázható</a:t>
            </a:r>
            <a:r>
              <a:rPr lang="hu-HU" sz="1600" dirty="0"/>
              <a:t>.</a:t>
            </a:r>
            <a:endParaRPr lang="en-GB" sz="1600" dirty="0"/>
          </a:p>
          <a:p>
            <a:pPr lvl="1"/>
            <a:r>
              <a:rPr lang="hu-HU" sz="1600" dirty="0"/>
              <a:t>ÚNKP-4 (</a:t>
            </a:r>
            <a:r>
              <a:rPr lang="en-GB" sz="1600" dirty="0" err="1"/>
              <a:t>Posztdoktor</a:t>
            </a:r>
            <a:r>
              <a:rPr lang="hu-HU" sz="1600" dirty="0"/>
              <a:t>):</a:t>
            </a:r>
            <a:r>
              <a:rPr lang="en-GB" sz="1600" dirty="0"/>
              <a:t> </a:t>
            </a:r>
            <a:r>
              <a:rPr lang="hu-HU" sz="1600" dirty="0"/>
              <a:t> </a:t>
            </a:r>
            <a:r>
              <a:rPr lang="en-GB" sz="1600" dirty="0" err="1"/>
              <a:t>legfeljebb</a:t>
            </a:r>
            <a:r>
              <a:rPr lang="en-GB" sz="1600" dirty="0"/>
              <a:t> </a:t>
            </a:r>
            <a:r>
              <a:rPr lang="en-GB" sz="1600" b="1" dirty="0" err="1"/>
              <a:t>három</a:t>
            </a:r>
            <a:r>
              <a:rPr lang="en-GB" sz="1600" b="1" dirty="0"/>
              <a:t> </a:t>
            </a:r>
            <a:r>
              <a:rPr lang="en-GB" sz="1600" b="1" dirty="0" err="1"/>
              <a:t>alkalommal</a:t>
            </a:r>
            <a:r>
              <a:rPr lang="en-GB" sz="1600" b="1" dirty="0"/>
              <a:t> </a:t>
            </a:r>
            <a:r>
              <a:rPr lang="en-GB" sz="1600" dirty="0" err="1"/>
              <a:t>megújítható</a:t>
            </a:r>
            <a:r>
              <a:rPr lang="hu-HU" sz="1600" dirty="0"/>
              <a:t>.</a:t>
            </a:r>
            <a:r>
              <a:rPr lang="en-GB" sz="1600" dirty="0"/>
              <a:t> </a:t>
            </a:r>
            <a:endParaRPr lang="hu-HU" sz="1600" dirty="0"/>
          </a:p>
          <a:p>
            <a:pPr>
              <a:spcBef>
                <a:spcPts val="100"/>
              </a:spcBef>
            </a:pP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95536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smtClean="0"/>
              <a:t>Továbbfutó kategória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07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8622386" cy="54006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600" dirty="0" smtClean="0"/>
              <a:t>36 évesnél nem lehet idősebb, PD II. kategória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A pályázathoz </a:t>
            </a:r>
            <a:r>
              <a:rPr lang="hu-HU" sz="1600" dirty="0"/>
              <a:t>csatolni kell a kutatócsoport célkitűzéseit és 4 éves futamidejű kutatási tervét is.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dirty="0"/>
              <a:t>A kutatási tervnek ki kell térnie a csoport összetételére, a bevonni tervezett munkatársak számára és feladataira is. Az elbírálásnál előnyt jelent, ha a tervezett csoporthoz csatlakozók a pályázatot nyújtanak be az ÚNKP-2017-2, ÚNKP-2017-3 pályázati kiírásra, vagy az ÚNKP-2017-4 kiírás I. kategóriájában. </a:t>
            </a:r>
            <a:endParaRPr lang="hu-HU" sz="1600" dirty="0" smtClean="0"/>
          </a:p>
          <a:p>
            <a:r>
              <a:rPr lang="hu-HU" sz="1600" dirty="0"/>
              <a:t>A futamidő alatti folyamatos támogatás feltétele, hogy </a:t>
            </a:r>
          </a:p>
          <a:p>
            <a:pPr lvl="1"/>
            <a:r>
              <a:rPr lang="hu-HU" sz="1400" dirty="0"/>
              <a:t>a 10 hónapos pályázati szakasz után a „Továbbfutó” egyszerűsített pályázat támogatási formai feltételei teljesüljenek, </a:t>
            </a:r>
          </a:p>
          <a:p>
            <a:pPr lvl="1"/>
            <a:r>
              <a:rPr lang="hu-HU" sz="1400" dirty="0"/>
              <a:t>az adott szakaszon belüli előrehaladás „Kiváló” minősítése és a következő pályázati szakasz munkatervének jóváhagyása megtörténjen,</a:t>
            </a:r>
          </a:p>
          <a:p>
            <a:pPr lvl="1"/>
            <a:r>
              <a:rPr lang="hu-HU" sz="1400" dirty="0"/>
              <a:t>a futamidő alatt az ÚNKP központi pályázati kiírása ne módosuljon olyan mértékben, ami megakadályozza a támogatás fenntartását.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Kari </a:t>
            </a:r>
            <a:r>
              <a:rPr lang="hu-HU" sz="1600" dirty="0"/>
              <a:t>szakmai zsűrik értékelik, és karonként </a:t>
            </a:r>
            <a:r>
              <a:rPr lang="hu-HU" sz="1600" dirty="0" err="1" smtClean="0"/>
              <a:t>max</a:t>
            </a:r>
            <a:r>
              <a:rPr lang="hu-HU" sz="1600" dirty="0" smtClean="0"/>
              <a:t>. 1 pályázatot </a:t>
            </a:r>
            <a:r>
              <a:rPr lang="hu-HU" sz="1600" dirty="0"/>
              <a:t>javasolhatnak egyetemi szintű </a:t>
            </a:r>
            <a:r>
              <a:rPr lang="hu-HU" sz="1600" dirty="0" smtClean="0"/>
              <a:t>támogatásra</a:t>
            </a:r>
          </a:p>
          <a:p>
            <a:r>
              <a:rPr lang="hu-HU" sz="1600" dirty="0"/>
              <a:t>A kutatócsoport indításának elbírálási szempontjai az egyetemi szintű zsűriben:</a:t>
            </a:r>
          </a:p>
          <a:p>
            <a:pPr lvl="1"/>
            <a:r>
              <a:rPr lang="hu-HU" sz="1200" dirty="0" smtClean="0"/>
              <a:t>a </a:t>
            </a:r>
            <a:r>
              <a:rPr lang="hu-HU" sz="1200" dirty="0"/>
              <a:t>tervezett kutatócsoport hozzájárulása az </a:t>
            </a:r>
            <a:r>
              <a:rPr lang="hu-HU" sz="1200" dirty="0" err="1"/>
              <a:t>IFT-ben</a:t>
            </a:r>
            <a:r>
              <a:rPr lang="hu-HU" sz="1200" dirty="0"/>
              <a:t> megfogalmazott célkitűzésekhez,</a:t>
            </a:r>
          </a:p>
          <a:p>
            <a:pPr lvl="1"/>
            <a:r>
              <a:rPr lang="hu-HU" sz="1200" dirty="0"/>
              <a:t>a csoporthoz csatlakozó, ÚNKP támogatásban részesülő résztvevő kutatók száma és a kutatócsoportban betöltött szerepük,</a:t>
            </a:r>
          </a:p>
          <a:p>
            <a:pPr lvl="1"/>
            <a:r>
              <a:rPr lang="hu-HU" sz="1200" dirty="0"/>
              <a:t>a kari infrastrukturális, személyi és anyagi támogatás mértéke. 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Elvárás</a:t>
            </a:r>
            <a:r>
              <a:rPr lang="hu-HU" sz="1600" dirty="0"/>
              <a:t>, hogy a 4 éves támogatási időszak végére olyan szintre jussanak, hogy nyerési eséllyel induljanak az MTA Lendület, illetve az ERC Starting Grant pályázatain</a:t>
            </a: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827584" y="-27384"/>
            <a:ext cx="73448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/>
              <a:t>BME Kiválósági Kutatócsoport </a:t>
            </a:r>
            <a:r>
              <a:rPr lang="hu-HU" sz="4000" dirty="0" smtClean="0"/>
              <a:t>létrehozása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9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3743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Köszönjük a figyelmet!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 smtClean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862290" y="5868561"/>
            <a:ext cx="2958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990033"/>
                </a:solidFill>
                <a:hlinkClick r:id="rId4"/>
              </a:rPr>
              <a:t>https</a:t>
            </a:r>
            <a:r>
              <a:rPr lang="en-GB" sz="1600" dirty="0">
                <a:solidFill>
                  <a:srgbClr val="990033"/>
                </a:solidFill>
                <a:hlinkClick r:id="rId4"/>
              </a:rPr>
              <a:t>://</a:t>
            </a:r>
            <a:r>
              <a:rPr lang="en-GB" sz="1600" dirty="0" smtClean="0">
                <a:solidFill>
                  <a:srgbClr val="990033"/>
                </a:solidFill>
                <a:hlinkClick r:id="rId4"/>
              </a:rPr>
              <a:t>www.bme.hu/unkp_2017</a:t>
            </a:r>
            <a:endParaRPr lang="hu-HU" sz="1600" dirty="0" smtClean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5"/>
              </a:rPr>
              <a:t>http://www.ch.bme.hu</a:t>
            </a:r>
            <a:r>
              <a:rPr lang="hu-HU" sz="1600" dirty="0" smtClean="0">
                <a:solidFill>
                  <a:srgbClr val="990033"/>
                </a:solidFill>
                <a:hlinkClick r:id="rId5"/>
              </a:rPr>
              <a:t>/</a:t>
            </a:r>
            <a:r>
              <a:rPr lang="hu-HU" sz="1600" dirty="0" smtClean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026" name="Picture 2" descr="Képtalálat a következőre: „facebook ikon”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34" y="5877272"/>
            <a:ext cx="530623" cy="53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894583" y="5877272"/>
            <a:ext cx="367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990033"/>
                </a:solidFill>
                <a:hlinkClick r:id="rId7"/>
              </a:rPr>
              <a:t>https://www.facebook.com/VBKInfoPont</a:t>
            </a:r>
            <a:r>
              <a:rPr lang="en-GB" sz="1600" dirty="0" smtClean="0">
                <a:solidFill>
                  <a:srgbClr val="990033"/>
                </a:solidFill>
                <a:hlinkClick r:id="rId7"/>
              </a:rPr>
              <a:t>/</a:t>
            </a:r>
            <a:endParaRPr lang="hu-HU" sz="1600" dirty="0" smtClean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8"/>
              </a:rPr>
              <a:t>https://www.facebook.com/bmevbk</a:t>
            </a:r>
            <a:r>
              <a:rPr lang="hu-HU" sz="1600" dirty="0" smtClean="0">
                <a:solidFill>
                  <a:srgbClr val="990033"/>
                </a:solidFill>
                <a:hlinkClick r:id="rId8"/>
              </a:rPr>
              <a:t>/</a:t>
            </a:r>
            <a:r>
              <a:rPr lang="hu-HU" sz="1600" dirty="0" smtClean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028" name="Picture 4" descr="Képtalálat a következőre: „www ikon”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803640"/>
            <a:ext cx="753555" cy="75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6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Pályázati kategóriák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816479"/>
              </p:ext>
            </p:extLst>
          </p:nvPr>
        </p:nvGraphicFramePr>
        <p:xfrm>
          <a:off x="457200" y="1316320"/>
          <a:ext cx="8098626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855"/>
                <a:gridCol w="5526241"/>
                <a:gridCol w="131953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Kódszám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Pályázati címe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Ösztöndíj</a:t>
                      </a:r>
                      <a:r>
                        <a:rPr lang="hu-HU" sz="1600" b="1" baseline="0" dirty="0" smtClean="0">
                          <a:solidFill>
                            <a:schemeClr val="bg1"/>
                          </a:solidFill>
                        </a:rPr>
                        <a:t> összege</a:t>
                      </a:r>
                      <a:endParaRPr lang="hu-H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ÚNKP-16-1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Alapképzésben részt vevő hallgató, osztatlan képzés (180 kreditig)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/>
                        <a:t>75.000.-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ÚNKP-16-2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Mesterképzésben részt vevő hallgató, osztatlan képzés (180 kredit után)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/>
                        <a:t>100.000.-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Doktori képzésben részt vevő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első- és másodéves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hallgató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110.000.-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Doktori képzésben részt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vevő harmadéves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hallgató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150.000.-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Doktorjelölt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250.000.-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ÚNKP-16-4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Posztdoktor I.</a:t>
                      </a: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300.000.-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ÚNKP-16-4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Posztdoktor II.</a:t>
                      </a: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350.000.-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323528" y="6093296"/>
            <a:ext cx="84930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1600" dirty="0"/>
              <a:t>A pályázati kategóriát a </a:t>
            </a:r>
            <a:r>
              <a:rPr lang="hu-HU" sz="1600" dirty="0" smtClean="0"/>
              <a:t>2017. szeptember </a:t>
            </a:r>
            <a:r>
              <a:rPr lang="hu-HU" sz="1600" dirty="0"/>
              <a:t>20.-án (várhatóan) érvényben lévő jogviszony alapján kell </a:t>
            </a:r>
            <a:r>
              <a:rPr lang="hu-HU" sz="1600" dirty="0" smtClean="0"/>
              <a:t>meghatározni.</a:t>
            </a:r>
            <a:endParaRPr lang="en-GB" sz="16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r>
              <a:rPr lang="hu-HU" sz="1600" b="1" dirty="0" smtClean="0"/>
              <a:t>Ösztöndíjas időszak: </a:t>
            </a:r>
            <a:r>
              <a:rPr lang="de-DE" sz="1600" b="1" dirty="0" smtClean="0"/>
              <a:t>201</a:t>
            </a:r>
            <a:r>
              <a:rPr lang="hu-HU" sz="1600" b="1" dirty="0" smtClean="0"/>
              <a:t>7</a:t>
            </a:r>
            <a:r>
              <a:rPr lang="de-DE" sz="1600" b="1" dirty="0" smtClean="0"/>
              <a:t>. </a:t>
            </a:r>
            <a:r>
              <a:rPr lang="de-DE" sz="1600" b="1" dirty="0" err="1"/>
              <a:t>szeptember</a:t>
            </a:r>
            <a:r>
              <a:rPr lang="de-DE" sz="1600" b="1" dirty="0"/>
              <a:t> </a:t>
            </a:r>
            <a:r>
              <a:rPr lang="de-DE" sz="1600" b="1" dirty="0" smtClean="0"/>
              <a:t>1</a:t>
            </a:r>
            <a:r>
              <a:rPr lang="hu-HU" sz="1600" dirty="0" smtClean="0"/>
              <a:t>. - </a:t>
            </a:r>
            <a:r>
              <a:rPr lang="de-DE" sz="1600" b="1" dirty="0" smtClean="0"/>
              <a:t>201</a:t>
            </a:r>
            <a:r>
              <a:rPr lang="hu-HU" sz="1600" b="1" dirty="0" smtClean="0"/>
              <a:t>8</a:t>
            </a:r>
            <a:r>
              <a:rPr lang="de-DE" sz="1600" b="1" dirty="0" smtClean="0"/>
              <a:t>. </a:t>
            </a:r>
            <a:r>
              <a:rPr lang="de-DE" sz="1600" b="1" dirty="0" err="1"/>
              <a:t>június</a:t>
            </a:r>
            <a:r>
              <a:rPr lang="de-DE" sz="1600" b="1" dirty="0"/>
              <a:t> 30</a:t>
            </a:r>
            <a:r>
              <a:rPr lang="de-DE" sz="1600" dirty="0"/>
              <a:t>-ig </a:t>
            </a:r>
            <a:endParaRPr lang="hu-HU" sz="1600" dirty="0"/>
          </a:p>
          <a:p>
            <a:r>
              <a:rPr lang="hu-HU" sz="1600" b="1" dirty="0"/>
              <a:t>Az ösztöndíj időtartama:</a:t>
            </a:r>
            <a:r>
              <a:rPr lang="hu-HU" sz="1600" dirty="0"/>
              <a:t> </a:t>
            </a:r>
            <a:r>
              <a:rPr lang="hu-HU" sz="1600" dirty="0" smtClean="0"/>
              <a:t>5 vagy 10 hónap </a:t>
            </a:r>
          </a:p>
          <a:p>
            <a:r>
              <a:rPr lang="hu-HU" sz="1600" b="1" dirty="0" smtClean="0"/>
              <a:t>Továbbfutó kategória:</a:t>
            </a:r>
          </a:p>
          <a:p>
            <a:pPr lvl="1"/>
            <a:r>
              <a:rPr lang="hu-HU" sz="1400" dirty="0" smtClean="0"/>
              <a:t>ÚNKP-1 és 2 (</a:t>
            </a:r>
            <a:r>
              <a:rPr lang="hu-HU" sz="1400" dirty="0" err="1" smtClean="0"/>
              <a:t>BSc</a:t>
            </a:r>
            <a:r>
              <a:rPr lang="hu-HU" sz="1400" dirty="0" smtClean="0"/>
              <a:t>, </a:t>
            </a:r>
            <a:r>
              <a:rPr lang="hu-HU" sz="1400" dirty="0" err="1" smtClean="0"/>
              <a:t>MSc</a:t>
            </a:r>
            <a:r>
              <a:rPr lang="hu-HU" sz="1400" dirty="0" smtClean="0"/>
              <a:t>): a </a:t>
            </a:r>
            <a:r>
              <a:rPr lang="hu-HU" sz="1400" b="1" dirty="0" smtClean="0"/>
              <a:t>képzés </a:t>
            </a:r>
            <a:r>
              <a:rPr lang="hu-HU" sz="1400" b="1" dirty="0"/>
              <a:t>végéig </a:t>
            </a:r>
            <a:r>
              <a:rPr lang="hu-HU" sz="1400" dirty="0"/>
              <a:t>tanévenként </a:t>
            </a:r>
            <a:r>
              <a:rPr lang="hu-HU" sz="1400" dirty="0" smtClean="0"/>
              <a:t>megújítható</a:t>
            </a:r>
          </a:p>
          <a:p>
            <a:pPr lvl="1"/>
            <a:r>
              <a:rPr lang="hu-HU" sz="1400" dirty="0" smtClean="0"/>
              <a:t>ÚNKP-3 (</a:t>
            </a:r>
            <a:r>
              <a:rPr lang="hu-HU" sz="1400" dirty="0" err="1" smtClean="0"/>
              <a:t>doktoránsok</a:t>
            </a:r>
            <a:r>
              <a:rPr lang="hu-HU" sz="1400" dirty="0" smtClean="0"/>
              <a:t>): a </a:t>
            </a:r>
            <a:r>
              <a:rPr lang="hu-HU" sz="1400" b="1" dirty="0" smtClean="0"/>
              <a:t>doktori képzés végéig </a:t>
            </a:r>
            <a:r>
              <a:rPr lang="hu-HU" sz="1400" dirty="0" smtClean="0"/>
              <a:t>tanévenként megújítható. </a:t>
            </a:r>
          </a:p>
          <a:p>
            <a:pPr lvl="1"/>
            <a:r>
              <a:rPr lang="hu-HU" sz="1400" dirty="0" smtClean="0"/>
              <a:t>ÚNKP-3 </a:t>
            </a:r>
            <a:r>
              <a:rPr lang="hu-HU" sz="1400" dirty="0"/>
              <a:t>(doktorjelöltek): </a:t>
            </a:r>
            <a:r>
              <a:rPr lang="hu-HU" sz="1400" dirty="0" smtClean="0"/>
              <a:t>a </a:t>
            </a:r>
            <a:r>
              <a:rPr lang="hu-HU" sz="1400" dirty="0"/>
              <a:t>doktorjelölti jogviszony esetén „Továbbfutó” státusz </a:t>
            </a:r>
            <a:r>
              <a:rPr lang="hu-HU" sz="1400" b="1" dirty="0"/>
              <a:t>nem pályázható</a:t>
            </a:r>
            <a:r>
              <a:rPr lang="hu-HU" sz="1400" dirty="0" smtClean="0"/>
              <a:t>.</a:t>
            </a:r>
            <a:endParaRPr lang="en-GB" sz="1400" dirty="0"/>
          </a:p>
          <a:p>
            <a:pPr lvl="1"/>
            <a:r>
              <a:rPr lang="hu-HU" sz="1400" dirty="0" smtClean="0"/>
              <a:t>ÚNKP-4 </a:t>
            </a:r>
            <a:r>
              <a:rPr lang="hu-HU" sz="1400" dirty="0"/>
              <a:t>(</a:t>
            </a:r>
            <a:r>
              <a:rPr lang="en-GB" sz="1400" dirty="0" err="1" smtClean="0"/>
              <a:t>Posztdoktor</a:t>
            </a:r>
            <a:r>
              <a:rPr lang="hu-HU" sz="1400" dirty="0" smtClean="0"/>
              <a:t>):</a:t>
            </a:r>
            <a:r>
              <a:rPr lang="en-GB" sz="1400" dirty="0" smtClean="0"/>
              <a:t> </a:t>
            </a:r>
            <a:r>
              <a:rPr lang="hu-HU" sz="1400" dirty="0" smtClean="0"/>
              <a:t> </a:t>
            </a:r>
            <a:r>
              <a:rPr lang="en-GB" sz="1400" dirty="0" err="1" smtClean="0"/>
              <a:t>legfeljebb</a:t>
            </a:r>
            <a:r>
              <a:rPr lang="en-GB" sz="1400" dirty="0" smtClean="0"/>
              <a:t> </a:t>
            </a:r>
            <a:r>
              <a:rPr lang="en-GB" sz="1400" b="1" dirty="0" err="1"/>
              <a:t>három</a:t>
            </a:r>
            <a:r>
              <a:rPr lang="en-GB" sz="1400" b="1" dirty="0"/>
              <a:t> </a:t>
            </a:r>
            <a:r>
              <a:rPr lang="en-GB" sz="1400" b="1" dirty="0" err="1"/>
              <a:t>alkalommal</a:t>
            </a:r>
            <a:r>
              <a:rPr lang="en-GB" sz="1400" b="1" dirty="0"/>
              <a:t> </a:t>
            </a:r>
            <a:r>
              <a:rPr lang="en-GB" sz="1400" dirty="0" err="1" smtClean="0"/>
              <a:t>megújítható</a:t>
            </a:r>
            <a:r>
              <a:rPr lang="hu-HU" sz="1400" dirty="0" smtClean="0"/>
              <a:t>.</a:t>
            </a:r>
            <a:r>
              <a:rPr lang="en-GB" sz="1400" dirty="0" smtClean="0"/>
              <a:t> </a:t>
            </a:r>
            <a:endParaRPr lang="hu-HU" sz="1600" dirty="0" smtClean="0"/>
          </a:p>
          <a:p>
            <a:pPr algn="just"/>
            <a:r>
              <a:rPr lang="hu-HU" sz="1600" dirty="0" smtClean="0"/>
              <a:t>A pályázó vállalja</a:t>
            </a:r>
            <a:r>
              <a:rPr lang="hu-HU" sz="1600" dirty="0"/>
              <a:t>, hogy az ösztöndíjas időszakban – témavezető segítségével – egy kutatócsoport munkájába bekapcsolódva-, vagy egyénileg kutatómunkát végez </a:t>
            </a:r>
            <a:r>
              <a:rPr lang="hu-HU" sz="1600" b="1" dirty="0" smtClean="0"/>
              <a:t>a </a:t>
            </a:r>
            <a:r>
              <a:rPr lang="hu-HU" sz="1600" b="1" dirty="0"/>
              <a:t>felsőoktatási </a:t>
            </a:r>
            <a:r>
              <a:rPr lang="hu-HU" sz="1600" b="1" dirty="0" smtClean="0"/>
              <a:t>intézményben</a:t>
            </a:r>
            <a:r>
              <a:rPr lang="hu-HU" sz="1600" dirty="0" smtClean="0"/>
              <a:t>, </a:t>
            </a:r>
            <a:r>
              <a:rPr lang="hu-HU" sz="1600" dirty="0"/>
              <a:t>és az ösztöndíjas időszak alatt a fogadó magyarországi felsőoktatási intézményben közzéteszi tudományos kutatási, fejlesztési munkája eredményeit. </a:t>
            </a:r>
            <a:endParaRPr lang="hu-HU" sz="1600" dirty="0" smtClean="0"/>
          </a:p>
          <a:p>
            <a:pPr algn="just"/>
            <a:r>
              <a:rPr lang="hu-HU" sz="1600" dirty="0"/>
              <a:t>A BME azokat a pályázatokat preferálja, melyek esetén a pályázó elsődleges oktatási intézményének ill. munkahelyének az Egyetemet tekinti, </a:t>
            </a:r>
            <a:r>
              <a:rPr lang="hu-HU" sz="1600" b="1" dirty="0"/>
              <a:t>kutatási tevékenységét itt végzi</a:t>
            </a:r>
            <a:r>
              <a:rPr lang="hu-HU" sz="1600" dirty="0"/>
              <a:t>.</a:t>
            </a:r>
          </a:p>
          <a:p>
            <a:pPr algn="just"/>
            <a:r>
              <a:rPr lang="hu-HU" sz="1600" dirty="0" smtClean="0"/>
              <a:t>A </a:t>
            </a:r>
            <a:r>
              <a:rPr lang="hu-HU" sz="1600" dirty="0"/>
              <a:t>kutatási terv egy, már korábban megkezdett kutatás, művészeti alkotótevékenység folytatására is vonatkozhat. </a:t>
            </a:r>
          </a:p>
          <a:p>
            <a:r>
              <a:rPr lang="hu-HU" sz="1600" dirty="0" smtClean="0"/>
              <a:t>Az </a:t>
            </a:r>
            <a:r>
              <a:rPr lang="hu-HU" sz="1600" dirty="0"/>
              <a:t>ösztöndíjas jogviszony </a:t>
            </a:r>
            <a:r>
              <a:rPr lang="hu-HU" sz="1600" dirty="0" smtClean="0"/>
              <a:t>létesítésekor (szeptemberben) </a:t>
            </a:r>
            <a:r>
              <a:rPr lang="hu-HU" sz="1600" dirty="0"/>
              <a:t>igazolni </a:t>
            </a:r>
            <a:r>
              <a:rPr lang="hu-HU" sz="1600" dirty="0" smtClean="0"/>
              <a:t>kell az </a:t>
            </a:r>
            <a:r>
              <a:rPr lang="hu-HU" sz="1600" dirty="0"/>
              <a:t>aktív </a:t>
            </a:r>
            <a:r>
              <a:rPr lang="hu-HU" sz="1600" dirty="0" smtClean="0"/>
              <a:t>jogviszonyt!</a:t>
            </a:r>
          </a:p>
          <a:p>
            <a:r>
              <a:rPr lang="hu-HU" sz="1600" dirty="0" smtClean="0"/>
              <a:t>Amennyiben a pályázó publikációs tevékenysége megtalálható az </a:t>
            </a:r>
            <a:r>
              <a:rPr lang="hu-HU" sz="1600" dirty="0" err="1" smtClean="0"/>
              <a:t>MTMT-ben</a:t>
            </a:r>
            <a:r>
              <a:rPr lang="hu-HU" sz="1600" dirty="0" smtClean="0"/>
              <a:t>, akkor elegendő a linket megadni.</a:t>
            </a:r>
          </a:p>
          <a:p>
            <a:r>
              <a:rPr lang="hu-HU" sz="1600" dirty="0" smtClean="0"/>
              <a:t>Az átlagon a Minisztérium a </a:t>
            </a:r>
            <a:r>
              <a:rPr lang="hu-HU" sz="1600" b="1" dirty="0"/>
              <a:t>súlyozott tanulmányi </a:t>
            </a:r>
            <a:r>
              <a:rPr lang="hu-HU" sz="1600" b="1" dirty="0" smtClean="0"/>
              <a:t>átlagot </a:t>
            </a:r>
            <a:r>
              <a:rPr lang="hu-HU" sz="1600" dirty="0" smtClean="0"/>
              <a:t>kér, erről (tanulmányi) igazolást kell benyújtani</a:t>
            </a:r>
            <a:endParaRPr lang="hu-HU" sz="1600" dirty="0"/>
          </a:p>
          <a:p>
            <a:endParaRPr lang="hu-HU" sz="1600" dirty="0"/>
          </a:p>
          <a:p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smtClean="0"/>
              <a:t>Általános feltételek</a:t>
            </a:r>
            <a:endParaRPr lang="hu-HU" sz="40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150" y="0"/>
            <a:ext cx="7620650" cy="1412776"/>
          </a:xfrm>
        </p:spPr>
        <p:txBody>
          <a:bodyPr>
            <a:noAutofit/>
          </a:bodyPr>
          <a:lstStyle/>
          <a:p>
            <a:r>
              <a:rPr lang="hu-HU" sz="3600" dirty="0" smtClean="0"/>
              <a:t> </a:t>
            </a:r>
            <a:r>
              <a:rPr lang="hu-HU" sz="3600" dirty="0"/>
              <a:t>Felsőoktatási Alapképzés Hallgatói Kutatói </a:t>
            </a:r>
            <a:r>
              <a:rPr lang="hu-HU" sz="3600" dirty="0" smtClean="0"/>
              <a:t>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Cél: </a:t>
            </a:r>
            <a:r>
              <a:rPr lang="hu-HU" sz="1600" dirty="0"/>
              <a:t> </a:t>
            </a:r>
            <a:r>
              <a:rPr lang="hu-HU" sz="1600" dirty="0" smtClean="0"/>
              <a:t>A </a:t>
            </a:r>
            <a:r>
              <a:rPr lang="hu-HU" sz="1600" dirty="0"/>
              <a:t>középiskolai tanulmányaikat sikeresen befejező, alapképzésben részt vevő, tehetséges hallgatók kutatási tevékenységének 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</a:t>
            </a:r>
            <a:r>
              <a:rPr lang="hu-HU" sz="1600" b="1" dirty="0" smtClean="0"/>
              <a:t>publikáció </a:t>
            </a:r>
            <a:r>
              <a:rPr lang="hu-HU" sz="1600" dirty="0"/>
              <a:t>(tudományos cikk, szakdolgozat vagy TDK-dolgozat), egyéb – az adott tudományágban releváns – tudományos, műszaki vagy művészi alkotás, továbbá a </a:t>
            </a:r>
            <a:r>
              <a:rPr lang="hu-HU" sz="1600" b="1" dirty="0"/>
              <a:t>mester tanulmányok megkezdésére való felkészülés</a:t>
            </a:r>
            <a:r>
              <a:rPr lang="hu-HU" sz="1600" dirty="0"/>
              <a:t>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75.000 Ft/hó/fő. </a:t>
            </a:r>
            <a:endParaRPr lang="hu-HU" sz="1600" dirty="0"/>
          </a:p>
          <a:p>
            <a:pPr marL="0" indent="0">
              <a:spcBef>
                <a:spcPts val="100"/>
              </a:spcBef>
              <a:buNone/>
            </a:pPr>
            <a:endParaRPr lang="hu-HU" sz="1600" b="1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I. </a:t>
            </a:r>
            <a:r>
              <a:rPr lang="hu-HU" sz="1600" b="1" dirty="0"/>
              <a:t>típusú pályázat </a:t>
            </a:r>
            <a:r>
              <a:rPr lang="hu-HU" sz="1600" dirty="0"/>
              <a:t>leendő felsőbb </a:t>
            </a:r>
            <a:r>
              <a:rPr lang="hu-HU" sz="1600" dirty="0" smtClean="0"/>
              <a:t>évesek, felsőoktatási </a:t>
            </a:r>
            <a:r>
              <a:rPr lang="hu-HU" sz="1600" dirty="0"/>
              <a:t>intézménnyel hallgatói jogviszonyban állnak </a:t>
            </a:r>
            <a:endParaRPr lang="hu-HU" sz="1600" dirty="0" smtClean="0"/>
          </a:p>
          <a:p>
            <a:pPr lvl="1">
              <a:spcBef>
                <a:spcPts val="100"/>
              </a:spcBef>
            </a:pPr>
            <a:r>
              <a:rPr lang="hu-HU" sz="1600" dirty="0"/>
              <a:t>utolsó két lezárt félévének súlyozott tanulmányi átlaga lezárt félévenként legalább </a:t>
            </a:r>
            <a:r>
              <a:rPr lang="hu-HU" sz="1600" dirty="0" smtClean="0"/>
              <a:t>„3.51” minősítésű</a:t>
            </a:r>
          </a:p>
          <a:p>
            <a:pPr lvl="1"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II. </a:t>
            </a:r>
            <a:r>
              <a:rPr lang="hu-HU" sz="1600" b="1" dirty="0"/>
              <a:t>típusú pályázat </a:t>
            </a:r>
            <a:r>
              <a:rPr lang="hu-HU" sz="1600" dirty="0"/>
              <a:t>leendő első </a:t>
            </a:r>
            <a:r>
              <a:rPr lang="hu-HU" sz="1600" dirty="0" smtClean="0"/>
              <a:t>évesek, alapképzésén hallgatói </a:t>
            </a:r>
            <a:r>
              <a:rPr lang="hu-HU" sz="1600" dirty="0"/>
              <a:t>jogviszonyt létesítenek legkésőbb </a:t>
            </a:r>
            <a:r>
              <a:rPr lang="hu-HU" sz="1600" dirty="0" smtClean="0"/>
              <a:t>2017. </a:t>
            </a:r>
            <a:r>
              <a:rPr lang="hu-HU" sz="1600" dirty="0"/>
              <a:t>szeptember 20-ig 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középfokú képzésben teljesített tanulmányi eredményének utolsó két lezárt félévének átlaga lezárt félévenként legalább „4.00” minősítésű legyen.</a:t>
            </a:r>
            <a:endParaRPr lang="hu-HU" sz="1600" dirty="0" smtClean="0"/>
          </a:p>
          <a:p>
            <a:pPr>
              <a:spcBef>
                <a:spcPts val="100"/>
              </a:spcBef>
            </a:pPr>
            <a:endParaRPr lang="hu-HU" sz="1600" dirty="0" smtClean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600" b="1" dirty="0"/>
              <a:t>Amennyiben a pályázó kizárólag egy lezárt félévvel rendelkezik, úgy lezárt félévének súlyozott tanulmányi átlagát kell figyelembe </a:t>
            </a:r>
            <a:r>
              <a:rPr lang="hu-HU" sz="1600" b="1" dirty="0" smtClean="0"/>
              <a:t>venni!</a:t>
            </a:r>
            <a:endParaRPr lang="hu-HU" sz="1600" b="1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600" dirty="0" smtClean="0"/>
              <a:t>A kutatási tervhez szükség van ajánlásra!</a:t>
            </a:r>
          </a:p>
          <a:p>
            <a:pPr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</a:t>
            </a:r>
            <a:r>
              <a:rPr lang="hu-HU" sz="1600" b="1" dirty="0"/>
              <a:t>: </a:t>
            </a:r>
            <a:r>
              <a:rPr lang="hu-HU" sz="1600" dirty="0"/>
              <a:t>a mester (osztatlan) képzésben részt vevő, </a:t>
            </a:r>
            <a:r>
              <a:rPr lang="hu-HU" sz="1600" b="1" dirty="0"/>
              <a:t>tehetséges hallgatók kutatási tevékenységének</a:t>
            </a:r>
            <a:r>
              <a:rPr lang="hu-HU" sz="1600" dirty="0"/>
              <a:t> és szakmai fejlődésének </a:t>
            </a:r>
            <a:r>
              <a:rPr lang="hu-HU" sz="1600" b="1" dirty="0"/>
              <a:t>támogatása</a:t>
            </a:r>
            <a:r>
              <a:rPr lang="hu-HU" sz="1600" dirty="0"/>
              <a:t>, amelynek eredménye </a:t>
            </a:r>
            <a:r>
              <a:rPr lang="hu-HU" sz="1600" b="1" dirty="0" smtClean="0"/>
              <a:t>publikáció </a:t>
            </a:r>
            <a:r>
              <a:rPr lang="hu-HU" sz="1600" dirty="0"/>
              <a:t>(tudományos cikk, szakdolgozat vagy TDK-dolgozat), egyéb – az adott tudományágban releváns – tudományos, műszaki vagy művészi alkotás, továbbá a </a:t>
            </a:r>
            <a:r>
              <a:rPr lang="hu-HU" sz="1600" b="1" dirty="0"/>
              <a:t>doktori tanulmányok megkezdésére való felkészülés</a:t>
            </a:r>
            <a:r>
              <a:rPr lang="hu-HU" sz="1600" dirty="0" smtClean="0"/>
              <a:t>.</a:t>
            </a:r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100.000 Ft/hó/fő.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Az </a:t>
            </a:r>
            <a:r>
              <a:rPr lang="hu-HU" sz="1600" b="1" dirty="0"/>
              <a:t>„I.” </a:t>
            </a:r>
            <a:r>
              <a:rPr lang="hu-HU" sz="1600" b="1" dirty="0" smtClean="0"/>
              <a:t>típusú </a:t>
            </a:r>
            <a:r>
              <a:rPr lang="hu-HU" sz="1600" b="1" dirty="0"/>
              <a:t>tudományos pályázat </a:t>
            </a:r>
            <a:r>
              <a:rPr lang="hu-HU" sz="1600" dirty="0" smtClean="0"/>
              <a:t>(</a:t>
            </a:r>
            <a:r>
              <a:rPr lang="hu-HU" sz="1600" dirty="0"/>
              <a:t>leendő felsőbb évesek) </a:t>
            </a:r>
            <a:r>
              <a:rPr lang="hu-HU" sz="1600" dirty="0" smtClean="0"/>
              <a:t>a felsőoktatási </a:t>
            </a:r>
            <a:r>
              <a:rPr lang="hu-HU" sz="1600" dirty="0"/>
              <a:t>intézménnyel hallgatói jogviszonyban állnak: 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utolsó két lezárt félévének súlyozott tanulmányi átlaga lezárt félévenként legalább „3.51” minősítésű </a:t>
            </a:r>
            <a:r>
              <a:rPr lang="hu-HU" sz="1600" dirty="0" smtClean="0"/>
              <a:t>legyen</a:t>
            </a:r>
          </a:p>
          <a:p>
            <a:pPr lvl="1"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 „II.” típusú tudományos </a:t>
            </a:r>
            <a:r>
              <a:rPr lang="hu-HU" sz="1600" b="1" dirty="0" smtClean="0"/>
              <a:t>pályázat </a:t>
            </a:r>
            <a:r>
              <a:rPr lang="hu-HU" sz="1600" b="1" dirty="0"/>
              <a:t>esetén </a:t>
            </a:r>
            <a:r>
              <a:rPr lang="hu-HU" sz="1600" dirty="0"/>
              <a:t>(leendő első évesek) mester (osztatlan) képzésére jelentkeznek és az intézmény mester (osztatlan) képzésén a </a:t>
            </a:r>
            <a:r>
              <a:rPr lang="hu-HU" sz="1600" dirty="0" smtClean="0"/>
              <a:t>2017/2018. </a:t>
            </a:r>
            <a:r>
              <a:rPr lang="hu-HU" sz="1600" dirty="0"/>
              <a:t>tanévre, legkésőbb </a:t>
            </a:r>
            <a:r>
              <a:rPr lang="hu-HU" sz="1600" dirty="0" smtClean="0"/>
              <a:t>2017. </a:t>
            </a:r>
            <a:r>
              <a:rPr lang="hu-HU" sz="1600" dirty="0"/>
              <a:t>szeptember 20-ig várhatóan hallgatói jogviszonyt létesítenek: 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utolsó két lezárt félévének súlyozott tanulmányi átlaga lezárt félévenként legalább „3.51” minősítésű </a:t>
            </a:r>
            <a:r>
              <a:rPr lang="hu-HU" sz="1600" dirty="0" smtClean="0"/>
              <a:t>legyen</a:t>
            </a:r>
          </a:p>
          <a:p>
            <a:pPr lvl="1">
              <a:spcBef>
                <a:spcPts val="100"/>
              </a:spcBef>
            </a:pPr>
            <a:endParaRPr lang="hu-HU" sz="1600" dirty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600" b="1" dirty="0" smtClean="0"/>
              <a:t>Amennyiben </a:t>
            </a:r>
            <a:r>
              <a:rPr lang="hu-HU" sz="1600" b="1" dirty="0"/>
              <a:t>a pályázó kizárólag egy lezárt félévvel rendelkezik, úgy lezárt félévének súlyozott tanulmányi átlagát kell figyelembe venni.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hu-HU" sz="1600" dirty="0" smtClean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 smtClean="0"/>
              <a:t> </a:t>
            </a:r>
            <a:r>
              <a:rPr lang="hu-HU" sz="3600" dirty="0"/>
              <a:t>Felsőoktatási </a:t>
            </a:r>
            <a:r>
              <a:rPr lang="hu-HU" sz="3600" dirty="0" smtClean="0"/>
              <a:t>Mesterképzés Hallgatói </a:t>
            </a:r>
            <a:r>
              <a:rPr lang="hu-HU" sz="3600" dirty="0"/>
              <a:t>Kutatói </a:t>
            </a:r>
            <a:r>
              <a:rPr lang="hu-HU" sz="3600" dirty="0" smtClean="0"/>
              <a:t>Ösztöndíj</a:t>
            </a:r>
            <a:endParaRPr lang="hu-HU" sz="3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Felsőoktatási Doktori Hallgatói, Doktorjelölti Kutatói 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96144"/>
            <a:ext cx="8713093" cy="54452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600" b="1" dirty="0" smtClean="0"/>
              <a:t>Cél: </a:t>
            </a:r>
            <a:r>
              <a:rPr lang="hu-HU" sz="1600" dirty="0" smtClean="0"/>
              <a:t>a </a:t>
            </a:r>
            <a:r>
              <a:rPr lang="hu-HU" sz="1600" b="1" dirty="0"/>
              <a:t>kiemelkedő tudományos </a:t>
            </a:r>
            <a:r>
              <a:rPr lang="hu-HU" sz="1600" b="1" dirty="0" smtClean="0"/>
              <a:t>eredményeket </a:t>
            </a:r>
            <a:r>
              <a:rPr lang="hu-HU" sz="1600" b="1" dirty="0"/>
              <a:t>felmutató</a:t>
            </a:r>
            <a:r>
              <a:rPr lang="hu-HU" sz="1600" dirty="0"/>
              <a:t> doktori képzésben részt vevő hallgatók, doktorjelöltek kutatási </a:t>
            </a:r>
            <a:r>
              <a:rPr lang="hu-HU" sz="1600" dirty="0" smtClean="0"/>
              <a:t>tevékenységének </a:t>
            </a:r>
            <a:r>
              <a:rPr lang="hu-HU" sz="1600" dirty="0"/>
              <a:t>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figyelemre méltó </a:t>
            </a:r>
            <a:r>
              <a:rPr lang="hu-HU" sz="1600" b="1" dirty="0"/>
              <a:t>publikáció</a:t>
            </a:r>
            <a:r>
              <a:rPr lang="hu-HU" sz="1600" dirty="0"/>
              <a:t>, egyéb </a:t>
            </a:r>
            <a:r>
              <a:rPr lang="hu-HU" sz="1600" dirty="0" smtClean="0"/>
              <a:t>tudományos</a:t>
            </a:r>
            <a:r>
              <a:rPr lang="hu-HU" sz="1600" dirty="0"/>
              <a:t>, műszaki </a:t>
            </a:r>
            <a:r>
              <a:rPr lang="hu-HU" sz="1600" dirty="0" smtClean="0"/>
              <a:t>alkotás</a:t>
            </a:r>
            <a:r>
              <a:rPr lang="hu-HU" sz="1600" dirty="0"/>
              <a:t>, valamint a </a:t>
            </a:r>
            <a:r>
              <a:rPr lang="hu-HU" sz="1600" b="1" dirty="0"/>
              <a:t>doktori disszertáció </a:t>
            </a:r>
            <a:r>
              <a:rPr lang="hu-HU" sz="1600" dirty="0" smtClean="0"/>
              <a:t>megfelelő </a:t>
            </a:r>
            <a:r>
              <a:rPr lang="hu-HU" sz="1600" dirty="0"/>
              <a:t>elkészítése, </a:t>
            </a:r>
            <a:r>
              <a:rPr lang="hu-HU" sz="1600" b="1" dirty="0" smtClean="0"/>
              <a:t>megalapozása</a:t>
            </a:r>
            <a:r>
              <a:rPr lang="hu-HU" sz="1600" dirty="0" smtClean="0"/>
              <a:t>.</a:t>
            </a:r>
          </a:p>
          <a:p>
            <a:pPr algn="just">
              <a:spcBef>
                <a:spcPts val="0"/>
              </a:spcBef>
            </a:pPr>
            <a:endParaRPr lang="hu-HU" sz="1600" dirty="0"/>
          </a:p>
          <a:p>
            <a:pPr algn="just">
              <a:spcBef>
                <a:spcPts val="0"/>
              </a:spcBef>
            </a:pPr>
            <a:r>
              <a:rPr lang="hu-HU" sz="1600" dirty="0" smtClean="0"/>
              <a:t>A</a:t>
            </a:r>
            <a:r>
              <a:rPr lang="en-GB" sz="1600" dirty="0" smtClean="0"/>
              <a:t> </a:t>
            </a:r>
            <a:r>
              <a:rPr lang="en-GB" sz="1600" dirty="0" err="1"/>
              <a:t>doktori</a:t>
            </a:r>
            <a:r>
              <a:rPr lang="en-GB" sz="1600" dirty="0"/>
              <a:t> </a:t>
            </a:r>
            <a:r>
              <a:rPr lang="en-GB" sz="1600" dirty="0" err="1"/>
              <a:t>tanulmányok</a:t>
            </a:r>
            <a:r>
              <a:rPr lang="en-GB" sz="1600" dirty="0"/>
              <a:t> </a:t>
            </a:r>
            <a:r>
              <a:rPr lang="en-GB" sz="1600" dirty="0" err="1"/>
              <a:t>által</a:t>
            </a:r>
            <a:r>
              <a:rPr lang="en-GB" sz="1600" dirty="0"/>
              <a:t> </a:t>
            </a:r>
            <a:r>
              <a:rPr lang="en-GB" sz="1600" dirty="0" err="1"/>
              <a:t>megkövetelt</a:t>
            </a:r>
            <a:r>
              <a:rPr lang="en-GB" sz="1600" dirty="0"/>
              <a:t> </a:t>
            </a:r>
            <a:r>
              <a:rPr lang="en-GB" sz="1600" dirty="0" err="1"/>
              <a:t>kutatómunkán</a:t>
            </a:r>
            <a:r>
              <a:rPr lang="en-GB" sz="1600" dirty="0"/>
              <a:t> </a:t>
            </a:r>
            <a:r>
              <a:rPr lang="en-GB" sz="1600" dirty="0" err="1"/>
              <a:t>felüli</a:t>
            </a:r>
            <a:r>
              <a:rPr lang="en-GB" sz="1600" dirty="0"/>
              <a:t> </a:t>
            </a:r>
            <a:r>
              <a:rPr lang="en-GB" sz="1600" b="1" dirty="0"/>
              <a:t>extra </a:t>
            </a:r>
            <a:r>
              <a:rPr lang="en-GB" sz="1600" b="1" dirty="0" err="1"/>
              <a:t>kutatási</a:t>
            </a:r>
            <a:r>
              <a:rPr lang="en-GB" sz="1600" b="1" dirty="0"/>
              <a:t> </a:t>
            </a:r>
            <a:r>
              <a:rPr lang="en-GB" sz="1600" b="1" dirty="0" err="1"/>
              <a:t>tevékenység</a:t>
            </a:r>
            <a:r>
              <a:rPr lang="en-GB" sz="1600" b="1" dirty="0"/>
              <a:t> </a:t>
            </a:r>
            <a:r>
              <a:rPr lang="en-GB" sz="1600" dirty="0" err="1" smtClean="0"/>
              <a:t>legyen</a:t>
            </a:r>
            <a:r>
              <a:rPr lang="hu-HU" sz="1600" dirty="0"/>
              <a:t>!</a:t>
            </a:r>
            <a:r>
              <a:rPr lang="en-GB" sz="1600" dirty="0" smtClean="0"/>
              <a:t> 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a </a:t>
            </a:r>
            <a:r>
              <a:rPr lang="hu-HU" sz="1600" dirty="0"/>
              <a:t>doktori tanulmányok által megkövetelt kutatómunkán felüli hogyan tervezi </a:t>
            </a:r>
            <a:r>
              <a:rPr lang="hu-HU" sz="1600" dirty="0" smtClean="0"/>
              <a:t>megvalósítani</a:t>
            </a:r>
            <a:r>
              <a:rPr lang="hu-HU" sz="1600" dirty="0"/>
              <a:t> </a:t>
            </a:r>
            <a:r>
              <a:rPr lang="hu-HU" sz="1600" dirty="0" smtClean="0"/>
              <a:t>(folyóiratcikk</a:t>
            </a:r>
            <a:r>
              <a:rPr lang="hu-HU" sz="1600" dirty="0"/>
              <a:t>, előadás, poszter, pályázati vagy vállalati K+F szerződéshez kapcsolódó kutatási jelentés, stb.), amely nem képezi a doktori eljárás indításának feltételét és amely eléréséhez kifizetésben nem részesül.</a:t>
            </a:r>
            <a:endParaRPr lang="en-GB" sz="1600" dirty="0"/>
          </a:p>
          <a:p>
            <a:pPr marL="0" indent="0">
              <a:spcBef>
                <a:spcPts val="100"/>
              </a:spcBef>
              <a:buNone/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</a:t>
            </a:r>
            <a:r>
              <a:rPr lang="hu-HU" sz="1600" b="1" dirty="0" smtClean="0"/>
              <a:t>összege:</a:t>
            </a:r>
          </a:p>
          <a:p>
            <a:pPr lvl="1">
              <a:spcBef>
                <a:spcPts val="100"/>
              </a:spcBef>
            </a:pPr>
            <a:r>
              <a:rPr lang="hu-HU" sz="1600" dirty="0" smtClean="0"/>
              <a:t>első </a:t>
            </a:r>
            <a:r>
              <a:rPr lang="hu-HU" sz="1600" dirty="0" smtClean="0"/>
              <a:t>és másodéves </a:t>
            </a:r>
            <a:r>
              <a:rPr lang="hu-HU" sz="1600" dirty="0"/>
              <a:t>doktori hallgatók esetén: </a:t>
            </a:r>
            <a:r>
              <a:rPr lang="hu-HU" sz="1600" b="1" dirty="0"/>
              <a:t>110.000 Ft/hó/fő. </a:t>
            </a:r>
            <a:endParaRPr lang="hu-HU" sz="1600" b="1" dirty="0" smtClean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harmadéves </a:t>
            </a:r>
            <a:r>
              <a:rPr lang="hu-HU" sz="1600" dirty="0"/>
              <a:t>doktori hallgatók esetén: </a:t>
            </a:r>
            <a:r>
              <a:rPr lang="hu-HU" sz="1600" b="1" dirty="0"/>
              <a:t>150.000 Ft/hó/fő. 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doktorjelöltek </a:t>
            </a:r>
            <a:r>
              <a:rPr lang="hu-HU" sz="1600" dirty="0"/>
              <a:t>esetén: </a:t>
            </a:r>
            <a:r>
              <a:rPr lang="hu-HU" sz="1600" b="1" dirty="0"/>
              <a:t>250.000 Ft/hó/fő. </a:t>
            </a: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„I.” típusú </a:t>
            </a:r>
            <a:r>
              <a:rPr lang="hu-HU" sz="1600" b="1" dirty="0" smtClean="0"/>
              <a:t>pályázat</a:t>
            </a:r>
            <a:r>
              <a:rPr lang="hu-HU" sz="1600" dirty="0" smtClean="0"/>
              <a:t>: a </a:t>
            </a:r>
            <a:r>
              <a:rPr lang="hu-HU" sz="1600" dirty="0"/>
              <a:t>pályázat benyújtásakor </a:t>
            </a:r>
            <a:r>
              <a:rPr lang="hu-HU" sz="1600" dirty="0" smtClean="0"/>
              <a:t>hallgatói </a:t>
            </a:r>
            <a:r>
              <a:rPr lang="hu-HU" sz="1600" dirty="0"/>
              <a:t>jogviszonyban </a:t>
            </a:r>
            <a:r>
              <a:rPr lang="hu-HU" sz="1600" dirty="0" smtClean="0"/>
              <a:t>áll,</a:t>
            </a:r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II.” típusú </a:t>
            </a:r>
            <a:r>
              <a:rPr lang="hu-HU" sz="1600" b="1" dirty="0" smtClean="0"/>
              <a:t>pályázat: </a:t>
            </a:r>
            <a:r>
              <a:rPr lang="hu-HU" sz="1600" dirty="0" smtClean="0"/>
              <a:t>legkésőbb 2017. </a:t>
            </a:r>
            <a:r>
              <a:rPr lang="hu-HU" sz="1600" dirty="0"/>
              <a:t>szeptember 20-ig várhatóan hallgatói jogviszonyt </a:t>
            </a:r>
            <a:r>
              <a:rPr lang="hu-HU" sz="1600" dirty="0" smtClean="0"/>
              <a:t>létesít, </a:t>
            </a: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III.” típusú </a:t>
            </a:r>
            <a:r>
              <a:rPr lang="hu-HU" sz="1600" b="1" dirty="0" smtClean="0"/>
              <a:t>pályázat</a:t>
            </a:r>
            <a:r>
              <a:rPr lang="hu-HU" sz="1600" dirty="0"/>
              <a:t>:</a:t>
            </a:r>
            <a:r>
              <a:rPr lang="hu-HU" sz="1600" dirty="0" smtClean="0"/>
              <a:t> </a:t>
            </a:r>
            <a:r>
              <a:rPr lang="hu-HU" sz="1600" dirty="0"/>
              <a:t>a pályázat benyújtásakor doktorjelölti jogviszonyban </a:t>
            </a:r>
            <a:r>
              <a:rPr lang="hu-HU" sz="1600" dirty="0" smtClean="0"/>
              <a:t>áll,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„</a:t>
            </a:r>
            <a:r>
              <a:rPr lang="hu-HU" sz="1600" b="1" dirty="0"/>
              <a:t>IV.” típusú </a:t>
            </a:r>
            <a:r>
              <a:rPr lang="hu-HU" sz="1600" b="1" dirty="0" smtClean="0"/>
              <a:t>pályázat: </a:t>
            </a:r>
            <a:r>
              <a:rPr lang="hu-HU" sz="1600" dirty="0" smtClean="0"/>
              <a:t>legkésőbb 2017. </a:t>
            </a:r>
            <a:r>
              <a:rPr lang="hu-HU" sz="1600" dirty="0"/>
              <a:t>szeptember 20-ig várhatóan doktorjelölti jogviszonyt </a:t>
            </a:r>
            <a:r>
              <a:rPr lang="hu-HU" sz="1600" dirty="0" smtClean="0"/>
              <a:t>létesít.</a:t>
            </a:r>
            <a:endParaRPr lang="en-GB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hu-HU" sz="3600" dirty="0" smtClean="0"/>
              <a:t>Felsőoktatási Posztdoktori Kutatói 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68760"/>
            <a:ext cx="8713093" cy="5472608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Cél: </a:t>
            </a:r>
            <a:r>
              <a:rPr lang="hu-HU" sz="1600" dirty="0" smtClean="0"/>
              <a:t>a </a:t>
            </a:r>
            <a:r>
              <a:rPr lang="hu-HU" sz="1600" b="1" dirty="0"/>
              <a:t>kiemelkedő tudományos </a:t>
            </a:r>
            <a:r>
              <a:rPr lang="hu-HU" sz="1600" b="1" dirty="0" smtClean="0"/>
              <a:t>eredményeket </a:t>
            </a:r>
            <a:r>
              <a:rPr lang="hu-HU" sz="1600" b="1" dirty="0"/>
              <a:t>felmutató </a:t>
            </a:r>
            <a:r>
              <a:rPr lang="hu-HU" sz="1600" dirty="0"/>
              <a:t>fiatal, tehetséges oktatók, kutatók, művészek kutatási és alkotó tevékenységének 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</a:t>
            </a:r>
            <a:r>
              <a:rPr lang="hu-HU" sz="1600" b="1" dirty="0"/>
              <a:t>figyelemre méltó publikáció</a:t>
            </a:r>
            <a:r>
              <a:rPr lang="hu-HU" sz="1600" dirty="0"/>
              <a:t>, egyéb – az adott tudományágban releváns – tudományos, műszaki vagy művészi alkotás. </a:t>
            </a:r>
            <a:endParaRPr lang="hu-HU" sz="1600" dirty="0" smtClean="0"/>
          </a:p>
          <a:p>
            <a:pPr algn="just">
              <a:spcBef>
                <a:spcPts val="100"/>
              </a:spcBef>
            </a:pPr>
            <a:endParaRPr lang="en-GB" sz="1600" dirty="0"/>
          </a:p>
          <a:p>
            <a:pPr algn="just">
              <a:spcBef>
                <a:spcPts val="100"/>
              </a:spcBef>
            </a:pPr>
            <a:r>
              <a:rPr lang="hu-HU" sz="1600" b="1" dirty="0" smtClean="0"/>
              <a:t>Az </a:t>
            </a:r>
            <a:r>
              <a:rPr lang="hu-HU" sz="1600" b="1" dirty="0"/>
              <a:t>ösztöndíj </a:t>
            </a:r>
            <a:r>
              <a:rPr lang="hu-HU" sz="1600" b="1" dirty="0" smtClean="0"/>
              <a:t>összege:</a:t>
            </a:r>
          </a:p>
          <a:p>
            <a:pPr lvl="1" algn="just">
              <a:spcBef>
                <a:spcPts val="100"/>
              </a:spcBef>
            </a:pPr>
            <a:r>
              <a:rPr lang="hu-HU" sz="1600" dirty="0" smtClean="0"/>
              <a:t>Posztdoktor </a:t>
            </a:r>
            <a:r>
              <a:rPr lang="hu-HU" sz="1600" dirty="0"/>
              <a:t>I. kategória esetén: </a:t>
            </a:r>
            <a:r>
              <a:rPr lang="hu-HU" sz="1600" b="1" dirty="0"/>
              <a:t>300.000 Ft/hó/fő. </a:t>
            </a:r>
            <a:endParaRPr lang="hu-HU" sz="1600" dirty="0"/>
          </a:p>
          <a:p>
            <a:pPr lvl="1" algn="just">
              <a:spcBef>
                <a:spcPts val="100"/>
              </a:spcBef>
            </a:pPr>
            <a:r>
              <a:rPr lang="hu-HU" sz="1600" dirty="0" smtClean="0"/>
              <a:t>Posztdoktor </a:t>
            </a:r>
            <a:r>
              <a:rPr lang="hu-HU" sz="1600" dirty="0"/>
              <a:t>II. kategória esetén: </a:t>
            </a:r>
            <a:r>
              <a:rPr lang="hu-HU" sz="1600" b="1" dirty="0"/>
              <a:t>350.000 Ft/hó/fő. </a:t>
            </a:r>
            <a:endParaRPr lang="hu-HU" sz="1600" b="1" dirty="0" smtClean="0"/>
          </a:p>
          <a:p>
            <a:pPr lvl="1" algn="just">
              <a:spcBef>
                <a:spcPts val="100"/>
              </a:spcBef>
            </a:pPr>
            <a:endParaRPr lang="hu-HU" sz="1600" b="1" dirty="0"/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600" b="1" dirty="0" smtClean="0"/>
              <a:t>Posztdoktor I. </a:t>
            </a:r>
            <a:r>
              <a:rPr lang="hu-HU" sz="1600" dirty="0"/>
              <a:t>a pályázat benyújtás napjához </a:t>
            </a:r>
            <a:r>
              <a:rPr lang="hu-HU" sz="1600" dirty="0" smtClean="0"/>
              <a:t>képest </a:t>
            </a:r>
            <a:r>
              <a:rPr lang="hu-HU" sz="1600" b="1" dirty="0" smtClean="0"/>
              <a:t>4 </a:t>
            </a:r>
            <a:r>
              <a:rPr lang="hu-HU" sz="1600" b="1" dirty="0"/>
              <a:t>éven belül </a:t>
            </a:r>
            <a:r>
              <a:rPr lang="hu-HU" sz="1600" dirty="0"/>
              <a:t>szereztek PhD fokozatot </a:t>
            </a:r>
            <a:endParaRPr lang="hu-HU" sz="1600" b="1" dirty="0" smtClean="0"/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„I</a:t>
            </a:r>
            <a:r>
              <a:rPr lang="hu-HU" sz="1600" b="1" dirty="0"/>
              <a:t>.” típusú pályázat</a:t>
            </a:r>
            <a:r>
              <a:rPr lang="hu-HU" sz="1600" dirty="0"/>
              <a:t>: </a:t>
            </a:r>
            <a:r>
              <a:rPr lang="hu-HU" sz="1600" dirty="0" smtClean="0"/>
              <a:t>a </a:t>
            </a:r>
            <a:r>
              <a:rPr lang="hu-HU" sz="1600" dirty="0"/>
              <a:t>pályázat benyújtásakor oktatói, kutatói munkaviszony keretében valamely, </a:t>
            </a:r>
            <a:r>
              <a:rPr lang="hu-HU" sz="1600" dirty="0" smtClean="0"/>
              <a:t>felsőoktatási </a:t>
            </a:r>
            <a:r>
              <a:rPr lang="hu-HU" sz="1600" dirty="0"/>
              <a:t>intézménnyel munkavégzésre irányuló jogviszonyban, vagy munkavégzésre irányuló egyéb jogviszonyban </a:t>
            </a:r>
            <a:r>
              <a:rPr lang="hu-HU" sz="1600" dirty="0" smtClean="0"/>
              <a:t>áll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b="1" dirty="0"/>
              <a:t>„II.” típusú </a:t>
            </a:r>
            <a:r>
              <a:rPr lang="hu-HU" sz="1600" b="1" dirty="0" smtClean="0"/>
              <a:t>pályázat:</a:t>
            </a:r>
            <a:r>
              <a:rPr lang="hu-HU" sz="1600" dirty="0"/>
              <a:t> </a:t>
            </a:r>
            <a:r>
              <a:rPr lang="en-GB" sz="1600" dirty="0" err="1" smtClean="0"/>
              <a:t>oktatói</a:t>
            </a:r>
            <a:r>
              <a:rPr lang="en-GB" sz="1600" dirty="0"/>
              <a:t>, </a:t>
            </a:r>
            <a:r>
              <a:rPr lang="en-GB" sz="1600" dirty="0" err="1"/>
              <a:t>kutatói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, </a:t>
            </a:r>
            <a:r>
              <a:rPr lang="en-GB" sz="1600" dirty="0" err="1"/>
              <a:t>vagy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egyéb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 </a:t>
            </a:r>
            <a:r>
              <a:rPr lang="en-GB" sz="1600" dirty="0" err="1"/>
              <a:t>fognak</a:t>
            </a:r>
            <a:r>
              <a:rPr lang="en-GB" sz="1600" dirty="0"/>
              <a:t> </a:t>
            </a:r>
            <a:r>
              <a:rPr lang="en-GB" sz="1600" dirty="0" err="1"/>
              <a:t>rendelkezni</a:t>
            </a:r>
            <a:r>
              <a:rPr lang="en-GB" sz="1600" dirty="0"/>
              <a:t> </a:t>
            </a:r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600" b="1" dirty="0"/>
              <a:t>Posztdoktor </a:t>
            </a:r>
            <a:r>
              <a:rPr lang="hu-HU" sz="1600" b="1" dirty="0" smtClean="0"/>
              <a:t>II</a:t>
            </a:r>
            <a:r>
              <a:rPr lang="hu-HU" sz="1600" b="1" dirty="0"/>
              <a:t>. </a:t>
            </a:r>
            <a:r>
              <a:rPr lang="hu-HU" sz="1600" dirty="0"/>
              <a:t>a pályázat benyújtás napjához képest </a:t>
            </a:r>
            <a:r>
              <a:rPr lang="hu-HU" sz="1600" b="1" dirty="0" smtClean="0"/>
              <a:t>4 </a:t>
            </a:r>
            <a:r>
              <a:rPr lang="hu-HU" sz="1600" b="1" dirty="0"/>
              <a:t>éven </a:t>
            </a:r>
            <a:r>
              <a:rPr lang="hu-HU" sz="1600" b="1" dirty="0" smtClean="0"/>
              <a:t>túl </a:t>
            </a:r>
            <a:r>
              <a:rPr lang="hu-HU" sz="1600" dirty="0" smtClean="0"/>
              <a:t>szereztek </a:t>
            </a:r>
            <a:r>
              <a:rPr lang="hu-HU" sz="1600" dirty="0"/>
              <a:t>PhD fokozatot </a:t>
            </a:r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„III</a:t>
            </a:r>
            <a:r>
              <a:rPr lang="hu-HU" sz="1600" b="1" dirty="0"/>
              <a:t>.” típusú pályázat</a:t>
            </a:r>
            <a:r>
              <a:rPr lang="hu-HU" sz="1600" dirty="0"/>
              <a:t>: a pályázat benyújtásakor oktatói, kutatói munkaviszony keretében </a:t>
            </a:r>
            <a:r>
              <a:rPr lang="hu-HU" sz="1600" dirty="0" smtClean="0"/>
              <a:t>valamely felsőoktatási </a:t>
            </a:r>
            <a:r>
              <a:rPr lang="hu-HU" sz="1600" dirty="0"/>
              <a:t>intézménnyel munkavégzésre irányuló jogviszonyban, vagy munkavégzésre irányuló egyéb jogviszonyban </a:t>
            </a:r>
            <a:r>
              <a:rPr lang="hu-HU" sz="1600" dirty="0" smtClean="0"/>
              <a:t>áll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b="1" dirty="0"/>
              <a:t>„</a:t>
            </a:r>
            <a:r>
              <a:rPr lang="hu-HU" sz="1600" b="1" dirty="0" smtClean="0"/>
              <a:t>IV.” </a:t>
            </a:r>
            <a:r>
              <a:rPr lang="hu-HU" sz="1600" b="1" dirty="0"/>
              <a:t>típusú pályázat:</a:t>
            </a:r>
            <a:r>
              <a:rPr lang="hu-HU" sz="1600" dirty="0"/>
              <a:t> </a:t>
            </a:r>
            <a:r>
              <a:rPr lang="en-GB" sz="1600" dirty="0" err="1"/>
              <a:t>oktatói</a:t>
            </a:r>
            <a:r>
              <a:rPr lang="en-GB" sz="1600" dirty="0"/>
              <a:t>, </a:t>
            </a:r>
            <a:r>
              <a:rPr lang="en-GB" sz="1600" dirty="0" err="1"/>
              <a:t>kutatói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, </a:t>
            </a:r>
            <a:r>
              <a:rPr lang="en-GB" sz="1600" dirty="0" err="1"/>
              <a:t>vagy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egyéb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 </a:t>
            </a:r>
            <a:r>
              <a:rPr lang="en-GB" sz="1600" dirty="0" err="1"/>
              <a:t>fognak</a:t>
            </a:r>
            <a:r>
              <a:rPr lang="en-GB" sz="1600" dirty="0"/>
              <a:t> </a:t>
            </a:r>
            <a:r>
              <a:rPr lang="en-GB" sz="1600" dirty="0" err="1"/>
              <a:t>rendelkezni</a:t>
            </a:r>
            <a:r>
              <a:rPr lang="en-GB" sz="1600" dirty="0"/>
              <a:t> </a:t>
            </a:r>
            <a:endParaRPr lang="hu-HU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en-GB" b="1" dirty="0" err="1" smtClean="0"/>
              <a:t>Mindegyik</a:t>
            </a:r>
            <a:r>
              <a:rPr lang="en-GB" b="1" dirty="0" smtClean="0"/>
              <a:t> </a:t>
            </a:r>
            <a:r>
              <a:rPr lang="hu-HU" b="1" dirty="0" err="1" smtClean="0"/>
              <a:t>posztdokori</a:t>
            </a:r>
            <a:r>
              <a:rPr lang="hu-HU" b="1" dirty="0" smtClean="0"/>
              <a:t> </a:t>
            </a:r>
            <a:r>
              <a:rPr lang="en-GB" b="1" dirty="0" err="1" smtClean="0"/>
              <a:t>pályázat</a:t>
            </a:r>
            <a:r>
              <a:rPr lang="en-GB" b="1" dirty="0" smtClean="0"/>
              <a:t> </a:t>
            </a:r>
            <a:r>
              <a:rPr lang="en-GB" b="1" dirty="0" err="1"/>
              <a:t>esetén</a:t>
            </a:r>
            <a:r>
              <a:rPr lang="en-GB" b="1" dirty="0"/>
              <a:t> </a:t>
            </a:r>
            <a:r>
              <a:rPr lang="en-GB" dirty="0" err="1"/>
              <a:t>további</a:t>
            </a:r>
            <a:r>
              <a:rPr lang="en-GB" dirty="0"/>
              <a:t> </a:t>
            </a:r>
            <a:r>
              <a:rPr lang="en-GB" dirty="0" err="1"/>
              <a:t>feltétel</a:t>
            </a:r>
            <a:r>
              <a:rPr lang="en-GB" dirty="0"/>
              <a:t>, </a:t>
            </a:r>
            <a:r>
              <a:rPr lang="en-GB" dirty="0" err="1"/>
              <a:t>hogy</a:t>
            </a:r>
            <a:r>
              <a:rPr lang="en-GB" dirty="0"/>
              <a:t> a </a:t>
            </a:r>
            <a:r>
              <a:rPr lang="en-GB" dirty="0" err="1"/>
              <a:t>pályázó</a:t>
            </a:r>
            <a:r>
              <a:rPr lang="en-GB" dirty="0"/>
              <a:t>: </a:t>
            </a:r>
          </a:p>
          <a:p>
            <a:r>
              <a:rPr lang="hu-HU" dirty="0" smtClean="0"/>
              <a:t>PhD </a:t>
            </a:r>
            <a:r>
              <a:rPr lang="hu-HU" dirty="0"/>
              <a:t>eredménye legalább „cum laude” minősítésű, </a:t>
            </a:r>
            <a:endParaRPr lang="hu-HU" dirty="0" smtClean="0"/>
          </a:p>
          <a:p>
            <a:r>
              <a:rPr lang="en-GB" dirty="0" smtClean="0"/>
              <a:t>a </a:t>
            </a:r>
            <a:r>
              <a:rPr lang="en-GB" dirty="0" err="1"/>
              <a:t>pályázat</a:t>
            </a:r>
            <a:r>
              <a:rPr lang="en-GB" dirty="0"/>
              <a:t> </a:t>
            </a:r>
            <a:r>
              <a:rPr lang="en-GB" dirty="0" err="1"/>
              <a:t>benyújtása</a:t>
            </a:r>
            <a:r>
              <a:rPr lang="en-GB" dirty="0"/>
              <a:t> </a:t>
            </a:r>
            <a:r>
              <a:rPr lang="en-GB" dirty="0" err="1"/>
              <a:t>napján</a:t>
            </a:r>
            <a:r>
              <a:rPr lang="en-GB" dirty="0"/>
              <a:t> a 40. </a:t>
            </a:r>
            <a:r>
              <a:rPr lang="en-GB" dirty="0" err="1"/>
              <a:t>életévét</a:t>
            </a:r>
            <a:r>
              <a:rPr lang="en-GB" dirty="0"/>
              <a:t> </a:t>
            </a:r>
            <a:r>
              <a:rPr lang="en-GB" dirty="0" err="1"/>
              <a:t>még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töltötte</a:t>
            </a:r>
            <a:r>
              <a:rPr lang="en-GB" dirty="0"/>
              <a:t> be, </a:t>
            </a:r>
          </a:p>
          <a:p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/>
              <a:t>ösztöndíjas</a:t>
            </a:r>
            <a:r>
              <a:rPr lang="en-GB" dirty="0"/>
              <a:t> </a:t>
            </a:r>
            <a:r>
              <a:rPr lang="en-GB" dirty="0" err="1"/>
              <a:t>jogviszony</a:t>
            </a:r>
            <a:r>
              <a:rPr lang="en-GB" dirty="0"/>
              <a:t> </a:t>
            </a:r>
            <a:r>
              <a:rPr lang="en-GB" dirty="0" err="1"/>
              <a:t>létesítésekor</a:t>
            </a:r>
            <a:r>
              <a:rPr lang="en-GB" dirty="0"/>
              <a:t> </a:t>
            </a:r>
            <a:r>
              <a:rPr lang="en-GB" dirty="0" err="1"/>
              <a:t>igazolni</a:t>
            </a:r>
            <a:r>
              <a:rPr lang="en-GB" dirty="0"/>
              <a:t> </a:t>
            </a:r>
            <a:r>
              <a:rPr lang="en-GB" dirty="0" err="1"/>
              <a:t>tudja</a:t>
            </a:r>
            <a:r>
              <a:rPr lang="en-GB" dirty="0"/>
              <a:t> </a:t>
            </a:r>
            <a:r>
              <a:rPr lang="en-GB" dirty="0" err="1"/>
              <a:t>oktatói</a:t>
            </a:r>
            <a:r>
              <a:rPr lang="en-GB" dirty="0"/>
              <a:t>, </a:t>
            </a:r>
            <a:r>
              <a:rPr lang="en-GB" dirty="0" err="1"/>
              <a:t>kutatói</a:t>
            </a:r>
            <a:r>
              <a:rPr lang="en-GB" dirty="0"/>
              <a:t> </a:t>
            </a:r>
            <a:r>
              <a:rPr lang="en-GB" dirty="0" err="1"/>
              <a:t>munkavégzésre</a:t>
            </a:r>
            <a:r>
              <a:rPr lang="en-GB" dirty="0"/>
              <a:t> </a:t>
            </a:r>
            <a:r>
              <a:rPr lang="en-GB" dirty="0" err="1"/>
              <a:t>irányuló</a:t>
            </a:r>
            <a:r>
              <a:rPr lang="en-GB" dirty="0"/>
              <a:t> </a:t>
            </a:r>
            <a:r>
              <a:rPr lang="en-GB" dirty="0" err="1"/>
              <a:t>jogviszonyát</a:t>
            </a:r>
            <a:r>
              <a:rPr lang="en-GB" dirty="0"/>
              <a:t>, </a:t>
            </a:r>
            <a:r>
              <a:rPr lang="en-GB" dirty="0" err="1"/>
              <a:t>vagy</a:t>
            </a:r>
            <a:r>
              <a:rPr lang="en-GB" dirty="0"/>
              <a:t> </a:t>
            </a:r>
            <a:r>
              <a:rPr lang="en-GB" dirty="0" err="1"/>
              <a:t>munkavégzésre</a:t>
            </a:r>
            <a:r>
              <a:rPr lang="en-GB" dirty="0"/>
              <a:t> </a:t>
            </a:r>
            <a:r>
              <a:rPr lang="en-GB" dirty="0" err="1"/>
              <a:t>irányuló</a:t>
            </a:r>
            <a:r>
              <a:rPr lang="en-GB" dirty="0"/>
              <a:t> </a:t>
            </a:r>
            <a:r>
              <a:rPr lang="en-GB" dirty="0" err="1"/>
              <a:t>egyéb</a:t>
            </a:r>
            <a:r>
              <a:rPr lang="en-GB" dirty="0"/>
              <a:t> </a:t>
            </a:r>
            <a:r>
              <a:rPr lang="en-GB" dirty="0" err="1"/>
              <a:t>jogviszonyát</a:t>
            </a:r>
            <a:r>
              <a:rPr lang="en-GB" dirty="0"/>
              <a:t>, </a:t>
            </a:r>
          </a:p>
          <a:p>
            <a:r>
              <a:rPr lang="hu-HU" dirty="0" smtClean="0"/>
              <a:t>kiemelkedő </a:t>
            </a:r>
            <a:r>
              <a:rPr lang="hu-HU" dirty="0"/>
              <a:t>színvonalú, önállóan vagy kutatócsoportban végzett kutatási eredménnyel rendelkezzen, és a felsőoktatási intézmény keretében kutatási tevékenységet végezzen azon magyarországi felsőoktatási intézményben, mely intézménnyel ösztöndíjas jogviszony létesít és az ösztöndíjas időszak alatt a fogadó felsőoktatási intézményben közzéteszi tudományos kutatási, fejlesztési munkája eredményeit. A kutatási terv egy, már korábban megkezdett kutatás, művészeti alkotótevékenység folytatására is vonatkozhat. </a:t>
            </a:r>
          </a:p>
          <a:p>
            <a:endParaRPr lang="en-GB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Felsőoktatási Posztdoktori Kutatói Ösztöndíj</a:t>
            </a:r>
            <a:endParaRPr lang="hu-HU" sz="36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Pályázatok benyújtása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hu-HU" sz="2400" b="1" dirty="0" smtClean="0"/>
              <a:t>Határidő:  </a:t>
            </a:r>
            <a:r>
              <a:rPr lang="hu-HU" sz="2400" b="1" dirty="0" smtClean="0">
                <a:solidFill>
                  <a:srgbClr val="990033"/>
                </a:solidFill>
              </a:rPr>
              <a:t>2017. június 6.</a:t>
            </a:r>
          </a:p>
          <a:p>
            <a:r>
              <a:rPr lang="hu-HU" sz="2000" b="1" dirty="0" smtClean="0"/>
              <a:t>A </a:t>
            </a:r>
            <a:r>
              <a:rPr lang="hu-HU" sz="2000" b="1" dirty="0"/>
              <a:t>Pályázati </a:t>
            </a:r>
            <a:r>
              <a:rPr lang="hu-HU" sz="2000" b="1" dirty="0" smtClean="0"/>
              <a:t>Adatlapot</a:t>
            </a:r>
            <a:r>
              <a:rPr lang="hu-HU" sz="2000" dirty="0" smtClean="0"/>
              <a:t> </a:t>
            </a:r>
            <a:r>
              <a:rPr lang="hu-HU" sz="2000" b="1" dirty="0"/>
              <a:t>és annak összes mellékletét </a:t>
            </a:r>
            <a:r>
              <a:rPr lang="hu-HU" sz="2000" dirty="0"/>
              <a:t>a Pályázati Útmutatóban foglaltaknak megfelelően, hiánytalanul, magyar nyelven </a:t>
            </a:r>
            <a:r>
              <a:rPr lang="hu-HU" sz="2000" dirty="0" smtClean="0"/>
              <a:t>kitöltve</a:t>
            </a:r>
          </a:p>
          <a:p>
            <a:r>
              <a:rPr lang="hu-HU" sz="2000" b="1" dirty="0" smtClean="0"/>
              <a:t>Elektronikusan</a:t>
            </a:r>
            <a:r>
              <a:rPr lang="hu-HU" sz="2000" dirty="0" smtClean="0"/>
              <a:t> (véglegesítési határidő: </a:t>
            </a:r>
            <a:r>
              <a:rPr lang="hu-HU" sz="2000" dirty="0" smtClean="0"/>
              <a:t>2017. </a:t>
            </a:r>
            <a:r>
              <a:rPr lang="hu-HU" sz="2000" dirty="0"/>
              <a:t>június </a:t>
            </a:r>
            <a:r>
              <a:rPr lang="hu-HU" sz="2000" dirty="0" smtClean="0"/>
              <a:t>6.)</a:t>
            </a:r>
            <a:endParaRPr lang="hu-HU" sz="2000" dirty="0" smtClean="0"/>
          </a:p>
          <a:p>
            <a:pPr lvl="1"/>
            <a:r>
              <a:rPr lang="hu-HU" sz="2000" dirty="0" smtClean="0"/>
              <a:t>BME honlapján </a:t>
            </a:r>
            <a:r>
              <a:rPr lang="hu-HU" sz="2000" dirty="0"/>
              <a:t>keresztül (</a:t>
            </a:r>
            <a:r>
              <a:rPr lang="hu-HU" sz="2000" dirty="0">
                <a:hlinkClick r:id="rId2"/>
              </a:rPr>
              <a:t>https://unkp.bme.hu/palyazat</a:t>
            </a:r>
            <a:r>
              <a:rPr lang="hu-HU" sz="2000" dirty="0" smtClean="0">
                <a:hlinkClick r:id="rId2"/>
              </a:rPr>
              <a:t>/</a:t>
            </a:r>
            <a:r>
              <a:rPr lang="hu-HU" sz="2000" dirty="0" smtClean="0"/>
              <a:t>) </a:t>
            </a:r>
          </a:p>
          <a:p>
            <a:pPr lvl="1"/>
            <a:r>
              <a:rPr lang="hu-HU" sz="2000" dirty="0" smtClean="0"/>
              <a:t>Nem újraírható CD-n, vagy DVD-n </a:t>
            </a:r>
            <a:r>
              <a:rPr lang="hu-HU" sz="2000" dirty="0" err="1" smtClean="0"/>
              <a:t>szkennelve</a:t>
            </a:r>
            <a:r>
              <a:rPr lang="hu-HU" sz="2000" dirty="0" smtClean="0"/>
              <a:t> a </a:t>
            </a:r>
            <a:r>
              <a:rPr lang="hu-HU" sz="2000" dirty="0"/>
              <a:t>Pályázati Adatlapot a Pályázati Útmutató mellékletében megadott Excel dokumentumban), </a:t>
            </a:r>
            <a:endParaRPr lang="hu-HU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Papír alapon aláírva</a:t>
            </a:r>
            <a:r>
              <a:rPr lang="hu-HU" sz="2000" dirty="0" smtClean="0"/>
              <a:t>, eredetiben</a:t>
            </a:r>
            <a:r>
              <a:rPr lang="hu-HU" sz="2000" dirty="0"/>
              <a:t>– </a:t>
            </a:r>
            <a:r>
              <a:rPr lang="hu-HU" sz="2000" b="1" dirty="0"/>
              <a:t>egy nyomtatott példányban, </a:t>
            </a:r>
            <a:r>
              <a:rPr lang="hu-HU" sz="2000" b="1" dirty="0" smtClean="0"/>
              <a:t>aláírva</a:t>
            </a:r>
          </a:p>
          <a:p>
            <a:pPr lvl="1"/>
            <a:r>
              <a:rPr lang="hu-HU" sz="2000" dirty="0"/>
              <a:t>postai úton, ajánlott, elsőbbségi </a:t>
            </a:r>
            <a:r>
              <a:rPr lang="hu-HU" sz="2000" dirty="0" smtClean="0"/>
              <a:t>küldeményként</a:t>
            </a:r>
            <a:endParaRPr lang="hu-HU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19" y="62581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2521</Words>
  <Application>Microsoft Office PowerPoint</Application>
  <PresentationFormat>Diavetítés a képernyőre (4:3 oldalarány)</PresentationFormat>
  <Paragraphs>283</Paragraphs>
  <Slides>19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Új Nemzeti Kiválóság Program Ösztöndíjak</vt:lpstr>
      <vt:lpstr>Pályázati kategóriák</vt:lpstr>
      <vt:lpstr>PowerPoint bemutató</vt:lpstr>
      <vt:lpstr> Felsőoktatási Alapképzés Hallgatói Kutatói Ösztöndíj</vt:lpstr>
      <vt:lpstr> Felsőoktatási Mesterképzés Hallgatói Kutatói Ösztöndíj</vt:lpstr>
      <vt:lpstr> Felsőoktatási Doktori Hallgatói, Doktorjelölti Kutatói Ösztöndíj</vt:lpstr>
      <vt:lpstr>Felsőoktatási Posztdoktori Kutatói Ösztöndíj</vt:lpstr>
      <vt:lpstr>PowerPoint bemutató</vt:lpstr>
      <vt:lpstr>Pályázatok benyújtása</vt:lpstr>
      <vt:lpstr>Benyújtandó mellékletek</vt:lpstr>
      <vt:lpstr>Tudományos tevékenység I.</vt:lpstr>
      <vt:lpstr>Tudományos tevékenység II.</vt:lpstr>
      <vt:lpstr>Vállalások</vt:lpstr>
      <vt:lpstr>Ütemterv</vt:lpstr>
      <vt:lpstr>Összeférhetőség más pályázatokkal</vt:lpstr>
      <vt:lpstr>PowerPoint bemutató</vt:lpstr>
      <vt:lpstr>PowerPoint bemutató</vt:lpstr>
      <vt:lpstr>PowerPoint bemutató</vt:lpstr>
      <vt:lpstr>Köszönjük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Dr. Bodzay Brigitta</cp:lastModifiedBy>
  <cp:revision>102</cp:revision>
  <dcterms:created xsi:type="dcterms:W3CDTF">2016-06-15T12:20:49Z</dcterms:created>
  <dcterms:modified xsi:type="dcterms:W3CDTF">2017-05-24T12:25:12Z</dcterms:modified>
</cp:coreProperties>
</file>