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1" r:id="rId4"/>
    <p:sldId id="259" r:id="rId5"/>
    <p:sldId id="263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92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618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782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408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938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43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21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80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219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75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90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F801-2460-4DE3-82A8-2465CEA29718}" type="datetimeFigureOut">
              <a:rPr lang="hu-HU" smtClean="0"/>
              <a:t>2018. 04. 27.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1057-DFAF-46F7-94CD-61AEE06051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503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h.bme.hu/kutatas/uj-nemzeti-kivalosag-program/" TargetMode="External"/><Relationship Id="rId4" Type="http://schemas.openxmlformats.org/officeDocument/2006/relationships/hyperlink" Target="https://www.bme.hu/unkp_201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bmevbk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facebook.com/VBKInfoPon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ch.bme.hu/kutatas/uj-nemzeti-kivalosag-program/" TargetMode="External"/><Relationship Id="rId4" Type="http://schemas.openxmlformats.org/officeDocument/2006/relationships/hyperlink" Target="https://www.bme.hu/unkp_2018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 smtClean="0">
                <a:cs typeface="DaunPenh" pitchFamily="2" charset="0"/>
              </a:rPr>
              <a:t>Új Nemzeti Kiválóság Program Ösztöndíjak</a:t>
            </a:r>
            <a:endParaRPr lang="hu-HU" sz="4800" b="1" dirty="0">
              <a:cs typeface="DaunPenh" pitchFamily="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226017" cy="2226017"/>
          </a:xfrm>
          <a:prstGeom prst="rect">
            <a:avLst/>
          </a:prstGeom>
        </p:spPr>
      </p:pic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581128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b="1" dirty="0" smtClean="0"/>
              <a:t>Bírálati szempontok: </a:t>
            </a:r>
            <a:r>
              <a:rPr lang="hu-HU" sz="2300" dirty="0" smtClean="0"/>
              <a:t>Dr. </a:t>
            </a:r>
            <a:r>
              <a:rPr lang="hu-HU" sz="2300" dirty="0" err="1" smtClean="0"/>
              <a:t>Hórvölgyi</a:t>
            </a:r>
            <a:r>
              <a:rPr lang="hu-HU" sz="2300" dirty="0" smtClean="0"/>
              <a:t> Zoltán (tudományos </a:t>
            </a:r>
            <a:r>
              <a:rPr lang="hu-HU" sz="2300" dirty="0" err="1" smtClean="0"/>
              <a:t>dékánhelyettes</a:t>
            </a:r>
            <a:r>
              <a:rPr lang="hu-HU" sz="2300" dirty="0" smtClean="0"/>
              <a:t>) 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50837" y="5805264"/>
            <a:ext cx="6818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990033"/>
                </a:solidFill>
                <a:hlinkClick r:id="rId4"/>
              </a:rPr>
              <a:t>https://</a:t>
            </a:r>
            <a:r>
              <a:rPr lang="en-GB" sz="2000" dirty="0" smtClean="0">
                <a:solidFill>
                  <a:srgbClr val="990033"/>
                </a:solidFill>
                <a:hlinkClick r:id="rId4"/>
              </a:rPr>
              <a:t>www.bme.hu/unkp_2018</a:t>
            </a:r>
            <a:endParaRPr lang="hu-HU" sz="2000" dirty="0" smtClean="0">
              <a:solidFill>
                <a:srgbClr val="990033"/>
              </a:solidFill>
            </a:endParaRPr>
          </a:p>
          <a:p>
            <a:pPr algn="ctr"/>
            <a:r>
              <a:rPr lang="hu-HU" sz="2000" dirty="0" smtClean="0">
                <a:solidFill>
                  <a:srgbClr val="990033"/>
                </a:solidFill>
                <a:hlinkClick r:id="rId5"/>
              </a:rPr>
              <a:t>http</a:t>
            </a:r>
            <a:r>
              <a:rPr lang="hu-HU" sz="2000" dirty="0">
                <a:solidFill>
                  <a:srgbClr val="990033"/>
                </a:solidFill>
                <a:hlinkClick r:id="rId5"/>
              </a:rPr>
              <a:t>://www.ch.bme.hu/kutatas/uj-nemzeti-kivalosag-program</a:t>
            </a:r>
            <a:r>
              <a:rPr lang="hu-HU" sz="2000" dirty="0" smtClean="0">
                <a:solidFill>
                  <a:srgbClr val="990033"/>
                </a:solidFill>
                <a:hlinkClick r:id="rId5"/>
              </a:rPr>
              <a:t>/</a:t>
            </a:r>
            <a:r>
              <a:rPr lang="hu-HU" sz="2000" dirty="0" smtClean="0">
                <a:solidFill>
                  <a:srgbClr val="990033"/>
                </a:solidFill>
              </a:rPr>
              <a:t> 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321463" y="5117122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990033"/>
                </a:solidFill>
              </a:rPr>
              <a:t>vbk_kfi@mail.bme.hu</a:t>
            </a:r>
            <a:endParaRPr lang="en-GB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7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2400" dirty="0" smtClean="0"/>
              <a:t> Felsőoktatási Doktori, Doktorjelölti </a:t>
            </a:r>
            <a:br>
              <a:rPr lang="hu-HU" sz="2400" dirty="0" smtClean="0"/>
            </a:br>
            <a:r>
              <a:rPr lang="hu-HU" sz="2400" dirty="0" smtClean="0"/>
              <a:t>Kutatói Ösztöndíj (</a:t>
            </a:r>
            <a:r>
              <a:rPr lang="hu-HU" sz="2400" b="1" dirty="0" smtClean="0">
                <a:solidFill>
                  <a:srgbClr val="FF0000"/>
                </a:solidFill>
              </a:rPr>
              <a:t>hagyományos képzés</a:t>
            </a:r>
            <a:r>
              <a:rPr lang="hu-HU" sz="2400" dirty="0" smtClean="0"/>
              <a:t>) </a:t>
            </a:r>
            <a:r>
              <a:rPr lang="hu-HU" sz="2400" dirty="0"/>
              <a:t>– VBK </a:t>
            </a:r>
            <a:r>
              <a:rPr lang="hu-HU" sz="2400" dirty="0" smtClean="0"/>
              <a:t>ajánlás</a:t>
            </a:r>
            <a:endParaRPr lang="hu-HU" sz="2400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107950" y="1263526"/>
            <a:ext cx="892867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 err="1"/>
              <a:t>Ph.D</a:t>
            </a:r>
            <a:r>
              <a:rPr lang="hu-HU" sz="1400" b="1" dirty="0"/>
              <a:t>. </a:t>
            </a:r>
            <a:r>
              <a:rPr lang="hu-HU" sz="1400" b="1" dirty="0" smtClean="0"/>
              <a:t>hallgatók: </a:t>
            </a:r>
            <a:r>
              <a:rPr lang="hu-HU" sz="1400" u="sng" dirty="0" smtClean="0"/>
              <a:t>Cél</a:t>
            </a:r>
            <a:r>
              <a:rPr lang="hu-HU" sz="1400" u="sng" dirty="0"/>
              <a:t>:</a:t>
            </a:r>
            <a:r>
              <a:rPr lang="hu-HU" sz="1400" dirty="0"/>
              <a:t> A doktori cselekményindítás minimumkövetelményéhez képesti (publikációs) többletteljesítmény elérésének elősegítése:</a:t>
            </a:r>
            <a:endParaRPr lang="hu-HU" sz="1400" b="1" u="sng" dirty="0"/>
          </a:p>
          <a:p>
            <a:r>
              <a:rPr lang="hu-HU" sz="1400" dirty="0"/>
              <a:t>A doktori cselekményindítás </a:t>
            </a:r>
            <a:r>
              <a:rPr lang="hu-HU" sz="1400" u="sng" dirty="0"/>
              <a:t>minimumkövetelménye</a:t>
            </a:r>
            <a:r>
              <a:rPr lang="hu-HU" sz="1400" dirty="0"/>
              <a:t> két 50% feletti IF cikk. </a:t>
            </a:r>
            <a:r>
              <a:rPr lang="hu-HU" sz="1400" u="sng" dirty="0" smtClean="0"/>
              <a:t>Végcél: </a:t>
            </a:r>
            <a:r>
              <a:rPr lang="hu-HU" sz="1400" dirty="0" smtClean="0"/>
              <a:t>a </a:t>
            </a:r>
            <a:r>
              <a:rPr lang="hu-HU" sz="1400" dirty="0"/>
              <a:t>doktori cselekményindításra a pályázónak legalább három 50% feletti IF cikke legyen</a:t>
            </a:r>
            <a:r>
              <a:rPr lang="hu-HU" sz="1400" dirty="0" smtClean="0"/>
              <a:t>.</a:t>
            </a:r>
          </a:p>
          <a:p>
            <a:endParaRPr lang="hu-HU" sz="1400" b="1" u="sng" dirty="0"/>
          </a:p>
          <a:p>
            <a:r>
              <a:rPr lang="hu-HU" sz="1400" b="1" dirty="0"/>
              <a:t>PhD </a:t>
            </a:r>
            <a:r>
              <a:rPr lang="hu-HU" sz="1400" b="1" dirty="0" smtClean="0"/>
              <a:t>elsőéves: </a:t>
            </a:r>
            <a:r>
              <a:rPr lang="hu-HU" sz="1400" u="sng" dirty="0" smtClean="0"/>
              <a:t>Bemeneti minimumkövetelmény</a:t>
            </a:r>
            <a:r>
              <a:rPr lang="hu-HU" sz="1400" dirty="0"/>
              <a:t>: egy 50% feletti IF cikk</a:t>
            </a:r>
            <a:endParaRPr lang="hu-HU" sz="1400" b="1" u="sng" dirty="0"/>
          </a:p>
          <a:p>
            <a:r>
              <a:rPr lang="hu-HU" sz="1400" u="sng" dirty="0"/>
              <a:t>Végcél:</a:t>
            </a:r>
            <a:r>
              <a:rPr lang="hu-HU" sz="1400" dirty="0"/>
              <a:t> </a:t>
            </a:r>
            <a:r>
              <a:rPr lang="hu-HU" sz="1400" i="1" dirty="0">
                <a:solidFill>
                  <a:srgbClr val="0000FF"/>
                </a:solidFill>
              </a:rPr>
              <a:t>5 hónapos esetében: </a:t>
            </a:r>
            <a:r>
              <a:rPr lang="hu-HU" sz="1400" dirty="0">
                <a:solidFill>
                  <a:srgbClr val="0000FF"/>
                </a:solidFill>
              </a:rPr>
              <a:t>Az ösztöndíjas időszak alatt teljesült eredményeket rövid (3-5 oldalas) cikk formátumban angol nyelven kell megírni és a beszámolóhoz csatolni.</a:t>
            </a:r>
          </a:p>
          <a:p>
            <a:r>
              <a:rPr lang="hu-HU" sz="1400" i="1" dirty="0"/>
              <a:t>10 hónapos esetében: </a:t>
            </a:r>
            <a:r>
              <a:rPr lang="hu-HU" sz="1400" dirty="0" smtClean="0"/>
              <a:t>A </a:t>
            </a:r>
            <a:r>
              <a:rPr lang="hu-HU" sz="1400" dirty="0"/>
              <a:t>kutatási terv biztosítsa, hogy az ösztöndíj végére egy további 50% feletti részesedésű IF cikk kísérleti anyaga összeálljon. A teljesítést a témavezető igazolja</a:t>
            </a:r>
            <a:r>
              <a:rPr lang="hu-HU" sz="1400" dirty="0" smtClean="0"/>
              <a:t>.</a:t>
            </a:r>
          </a:p>
          <a:p>
            <a:endParaRPr lang="hu-HU" sz="1400" b="1" u="sng" dirty="0"/>
          </a:p>
          <a:p>
            <a:r>
              <a:rPr lang="hu-HU" sz="1400" b="1" dirty="0"/>
              <a:t>PhD </a:t>
            </a:r>
            <a:r>
              <a:rPr lang="hu-HU" sz="1400" b="1" dirty="0" err="1" smtClean="0"/>
              <a:t>felsőbbéves</a:t>
            </a:r>
            <a:r>
              <a:rPr lang="hu-HU" sz="1400" b="1" dirty="0" smtClean="0"/>
              <a:t>: </a:t>
            </a:r>
            <a:r>
              <a:rPr lang="hu-HU" sz="1400" u="sng" dirty="0" smtClean="0"/>
              <a:t>Bemeneti minimumkövetelmény</a:t>
            </a:r>
            <a:r>
              <a:rPr lang="hu-HU" sz="1400" dirty="0"/>
              <a:t>: négy publikáció (közlemény és konferencia-előadás), amelyből legalább egy 50% feletti </a:t>
            </a:r>
            <a:r>
              <a:rPr lang="hu-HU" sz="1400" dirty="0" err="1"/>
              <a:t>IF-os</a:t>
            </a:r>
            <a:r>
              <a:rPr lang="hu-HU" sz="1400" dirty="0"/>
              <a:t> közlemény, egy második </a:t>
            </a:r>
            <a:r>
              <a:rPr lang="hu-HU" sz="1400" dirty="0" err="1"/>
              <a:t>IF-os</a:t>
            </a:r>
            <a:r>
              <a:rPr lang="hu-HU" sz="1400" dirty="0"/>
              <a:t> közlemény (ez lehet 50% alatti is), és a maradék kettő lehet bármilyen közlemény, előadás vagy poszter. </a:t>
            </a:r>
            <a:endParaRPr lang="hu-HU" sz="1400" b="1" u="sng" dirty="0"/>
          </a:p>
          <a:p>
            <a:r>
              <a:rPr lang="hu-HU" sz="1400" u="sng" dirty="0"/>
              <a:t>Végcél</a:t>
            </a:r>
            <a:r>
              <a:rPr lang="hu-HU" sz="1400" dirty="0"/>
              <a:t>:  A kutatási terv biztosítsa az ösztöndíj végére, hogy egy az 50% feletti részesedésű IF cikk elfogadásra kerüljön (erről igazolást kell majd mellékelni). </a:t>
            </a:r>
            <a:r>
              <a:rPr lang="hu-HU" sz="1400" dirty="0" smtClean="0"/>
              <a:t>Harmadéves </a:t>
            </a:r>
            <a:r>
              <a:rPr lang="hu-HU" sz="1400" dirty="0" err="1"/>
              <a:t>doktoráns</a:t>
            </a:r>
            <a:r>
              <a:rPr lang="hu-HU" sz="1400" dirty="0"/>
              <a:t> esetén elvárás, hogy az ösztöndíj befejezéséig a doktori cselekmény elindításra kerüljön. </a:t>
            </a:r>
            <a:endParaRPr lang="hu-HU" sz="1400" dirty="0" smtClean="0"/>
          </a:p>
          <a:p>
            <a:endParaRPr lang="hu-HU" sz="1400" b="1" u="sng" dirty="0"/>
          </a:p>
          <a:p>
            <a:r>
              <a:rPr lang="hu-HU" sz="1400" b="1" dirty="0" smtClean="0"/>
              <a:t>Doktorjelöltek: </a:t>
            </a:r>
            <a:r>
              <a:rPr lang="hu-HU" sz="1400" u="sng" dirty="0" smtClean="0"/>
              <a:t>Cél</a:t>
            </a:r>
            <a:r>
              <a:rPr lang="hu-HU" sz="1400" u="sng" dirty="0"/>
              <a:t>:</a:t>
            </a:r>
            <a:r>
              <a:rPr lang="hu-HU" sz="1400" dirty="0"/>
              <a:t> A doktori értekezés benyújtásához szükséges minimumfeltételekhez képesti (publikációs) többletteljesítmény elérésének és az ösztöndíj végére a doktori értekezés elkészülésének elősegítése</a:t>
            </a:r>
            <a:endParaRPr lang="hu-HU" sz="1400" b="1" u="sng" dirty="0"/>
          </a:p>
          <a:p>
            <a:r>
              <a:rPr lang="hu-HU" sz="1400" u="sng" dirty="0" smtClean="0"/>
              <a:t>Bemeneti minimumkövetelmény</a:t>
            </a:r>
            <a:r>
              <a:rPr lang="hu-HU" sz="1400" dirty="0"/>
              <a:t>: négy közlemény, amelyből legalább kettő 50% feletti </a:t>
            </a:r>
            <a:r>
              <a:rPr lang="hu-HU" sz="1400" dirty="0" err="1"/>
              <a:t>IF-os</a:t>
            </a:r>
            <a:r>
              <a:rPr lang="hu-HU" sz="1400" dirty="0"/>
              <a:t> közlemény, a harmadik egy </a:t>
            </a:r>
            <a:r>
              <a:rPr lang="hu-HU" sz="1400" dirty="0" err="1"/>
              <a:t>IF-os</a:t>
            </a:r>
            <a:r>
              <a:rPr lang="hu-HU" sz="1400" dirty="0"/>
              <a:t> közlemény (ez lehet 50% alatti is), a negyedik bármilyen közlemény (a harmadik és negyedik közlemény kiváltható összesen egy harmadik 50% feletti </a:t>
            </a:r>
            <a:r>
              <a:rPr lang="hu-HU" sz="1400" dirty="0" err="1"/>
              <a:t>IF-os</a:t>
            </a:r>
            <a:r>
              <a:rPr lang="hu-HU" sz="1400" dirty="0"/>
              <a:t> közleménnyel, vagy amennyiben a két </a:t>
            </a:r>
            <a:r>
              <a:rPr lang="hu-HU" sz="1400" dirty="0" err="1"/>
              <a:t>IF-os</a:t>
            </a:r>
            <a:r>
              <a:rPr lang="hu-HU" sz="1400" dirty="0"/>
              <a:t> 50% feletti részesedésű cikk </a:t>
            </a:r>
            <a:r>
              <a:rPr lang="hu-HU" sz="1400" dirty="0" err="1"/>
              <a:t>IF-összege</a:t>
            </a:r>
            <a:r>
              <a:rPr lang="hu-HU" sz="1400" dirty="0"/>
              <a:t> meghaladja a 8-at, a harmadik és negyedik közlemény is bármilyen lehet). </a:t>
            </a:r>
            <a:endParaRPr lang="hu-HU" sz="1400" b="1" u="sng" dirty="0"/>
          </a:p>
          <a:p>
            <a:r>
              <a:rPr lang="hu-HU" sz="1400" u="sng" dirty="0"/>
              <a:t>Végcél</a:t>
            </a:r>
            <a:r>
              <a:rPr lang="hu-HU" sz="1400" dirty="0"/>
              <a:t>:  A kutatási terv biztosítsa, hogy az ösztöndíj végére egy további 50% feletti </a:t>
            </a:r>
            <a:r>
              <a:rPr lang="hu-HU" sz="1400" dirty="0" err="1" smtClean="0"/>
              <a:t>IF-os</a:t>
            </a:r>
            <a:r>
              <a:rPr lang="hu-HU" sz="1400" dirty="0" smtClean="0"/>
              <a:t> </a:t>
            </a:r>
            <a:r>
              <a:rPr lang="hu-HU" sz="1400" dirty="0"/>
              <a:t>közlemény elfogadásra </a:t>
            </a:r>
            <a:r>
              <a:rPr lang="hu-HU" sz="1400" dirty="0" smtClean="0"/>
              <a:t>kerüljön, továbbá </a:t>
            </a:r>
            <a:r>
              <a:rPr lang="hu-HU" sz="1400" dirty="0"/>
              <a:t>az ösztöndíj </a:t>
            </a:r>
            <a:r>
              <a:rPr lang="hu-HU" sz="1400" dirty="0" smtClean="0"/>
              <a:t>befejezéséig </a:t>
            </a:r>
            <a:r>
              <a:rPr lang="hu-HU" sz="1400" dirty="0"/>
              <a:t>a doktori értekezés házi védésére sor kerüljön.</a:t>
            </a:r>
            <a:endParaRPr lang="hu-HU" sz="1400" b="1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2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2400" dirty="0" smtClean="0"/>
              <a:t> Felsőoktatási Doktori, Doktorjelölti </a:t>
            </a:r>
            <a:br>
              <a:rPr lang="hu-HU" sz="2400" dirty="0" smtClean="0"/>
            </a:br>
            <a:r>
              <a:rPr lang="hu-HU" sz="2400" dirty="0" smtClean="0"/>
              <a:t>Kutatói Ösztöndíj (</a:t>
            </a:r>
            <a:r>
              <a:rPr lang="hu-HU" sz="2400" b="1" dirty="0" smtClean="0">
                <a:solidFill>
                  <a:srgbClr val="FF0000"/>
                </a:solidFill>
              </a:rPr>
              <a:t>négyéves képzés</a:t>
            </a:r>
            <a:r>
              <a:rPr lang="hu-HU" sz="2400" dirty="0" smtClean="0"/>
              <a:t>) </a:t>
            </a:r>
            <a:r>
              <a:rPr lang="hu-HU" sz="2400" dirty="0"/>
              <a:t>– VBK </a:t>
            </a:r>
            <a:r>
              <a:rPr lang="hu-HU" sz="2400" dirty="0" smtClean="0"/>
              <a:t>ajánlás</a:t>
            </a:r>
            <a:endParaRPr lang="hu-HU" sz="2400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107950" y="1340768"/>
            <a:ext cx="892867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b="1" dirty="0" err="1"/>
              <a:t>Ph.D</a:t>
            </a:r>
            <a:r>
              <a:rPr lang="hu-HU" sz="1400" b="1" dirty="0"/>
              <a:t>. </a:t>
            </a:r>
            <a:r>
              <a:rPr lang="hu-HU" sz="1400" b="1" dirty="0" smtClean="0"/>
              <a:t>hallgatók: </a:t>
            </a:r>
            <a:r>
              <a:rPr lang="hu-HU" sz="1400" u="sng" dirty="0" smtClean="0"/>
              <a:t>Cél</a:t>
            </a:r>
            <a:r>
              <a:rPr lang="hu-HU" sz="1400" u="sng" dirty="0"/>
              <a:t>:</a:t>
            </a:r>
            <a:r>
              <a:rPr lang="hu-HU" sz="1400" dirty="0"/>
              <a:t> A doktori cselekményindítás minimumkövetelményéhez képesti (publikációs) többletteljesítmény elérésének elősegítése:</a:t>
            </a:r>
            <a:endParaRPr lang="hu-HU" sz="1400" b="1" u="sng" dirty="0"/>
          </a:p>
          <a:p>
            <a:r>
              <a:rPr lang="hu-HU" sz="1400" dirty="0"/>
              <a:t>A doktori </a:t>
            </a:r>
            <a:r>
              <a:rPr lang="hu-HU" sz="1400" dirty="0" smtClean="0"/>
              <a:t>fokozatszerzés </a:t>
            </a:r>
            <a:r>
              <a:rPr lang="hu-HU" sz="1400" u="sng" dirty="0"/>
              <a:t>minimumkövetelménye</a:t>
            </a:r>
            <a:r>
              <a:rPr lang="hu-HU" sz="1400" dirty="0"/>
              <a:t> </a:t>
            </a:r>
            <a:r>
              <a:rPr lang="hu-HU" sz="1400" dirty="0" smtClean="0"/>
              <a:t>három 50</a:t>
            </a:r>
            <a:r>
              <a:rPr lang="hu-HU" sz="1400" dirty="0"/>
              <a:t>% feletti IF cikk. </a:t>
            </a:r>
            <a:r>
              <a:rPr lang="hu-HU" sz="1400" u="sng" dirty="0" smtClean="0"/>
              <a:t>Végcél: </a:t>
            </a:r>
            <a:r>
              <a:rPr lang="hu-HU" sz="1400" dirty="0" smtClean="0"/>
              <a:t>a </a:t>
            </a:r>
            <a:r>
              <a:rPr lang="hu-HU" sz="1400" dirty="0"/>
              <a:t>doktori </a:t>
            </a:r>
            <a:r>
              <a:rPr lang="hu-HU" sz="1400" dirty="0" smtClean="0"/>
              <a:t>fokozat megszerzéséhez a </a:t>
            </a:r>
            <a:r>
              <a:rPr lang="hu-HU" sz="1400" dirty="0"/>
              <a:t>pályázónak legalább </a:t>
            </a:r>
            <a:r>
              <a:rPr lang="hu-HU" sz="1400" dirty="0" smtClean="0"/>
              <a:t>négy 50</a:t>
            </a:r>
            <a:r>
              <a:rPr lang="hu-HU" sz="1400" dirty="0"/>
              <a:t>% feletti IF cikke legyen</a:t>
            </a:r>
            <a:r>
              <a:rPr lang="hu-HU" sz="1400" dirty="0" smtClean="0"/>
              <a:t>.</a:t>
            </a:r>
          </a:p>
          <a:p>
            <a:endParaRPr lang="hu-HU" sz="1400" b="1" u="sng" dirty="0"/>
          </a:p>
          <a:p>
            <a:r>
              <a:rPr lang="hu-HU" sz="1400" b="1" dirty="0"/>
              <a:t>PhD </a:t>
            </a:r>
            <a:r>
              <a:rPr lang="hu-HU" sz="1400" b="1" dirty="0" smtClean="0"/>
              <a:t>elsőéves: </a:t>
            </a:r>
            <a:r>
              <a:rPr lang="hu-HU" sz="1400" u="sng" dirty="0" smtClean="0"/>
              <a:t>Bemeneti minimumkövetelmény</a:t>
            </a:r>
            <a:r>
              <a:rPr lang="hu-HU" sz="1400" dirty="0"/>
              <a:t>: egy 50% feletti IF cikk</a:t>
            </a:r>
            <a:endParaRPr lang="hu-HU" sz="1400" b="1" u="sng" dirty="0"/>
          </a:p>
          <a:p>
            <a:r>
              <a:rPr lang="hu-HU" sz="1400" u="sng" dirty="0"/>
              <a:t>Végcél:</a:t>
            </a:r>
            <a:r>
              <a:rPr lang="hu-HU" sz="1400" dirty="0"/>
              <a:t> </a:t>
            </a:r>
            <a:endParaRPr lang="hu-HU" sz="1400" dirty="0" smtClean="0"/>
          </a:p>
          <a:p>
            <a:r>
              <a:rPr lang="hu-HU" sz="1400" i="1" dirty="0" smtClean="0"/>
              <a:t>5 </a:t>
            </a:r>
            <a:r>
              <a:rPr lang="hu-HU" sz="1400" i="1" dirty="0"/>
              <a:t>hónapos esetében: </a:t>
            </a:r>
            <a:r>
              <a:rPr lang="hu-HU" sz="1400" dirty="0" smtClean="0"/>
              <a:t>Az </a:t>
            </a:r>
            <a:r>
              <a:rPr lang="hu-HU" sz="1400" dirty="0"/>
              <a:t>ösztöndíjas időszak alatt teljesült eredményeket </a:t>
            </a:r>
            <a:r>
              <a:rPr lang="hu-HU" sz="1400" dirty="0" smtClean="0"/>
              <a:t>rövid (3-5 oldalas) cikk </a:t>
            </a:r>
            <a:r>
              <a:rPr lang="hu-HU" sz="1400" dirty="0"/>
              <a:t>formátumban </a:t>
            </a:r>
            <a:r>
              <a:rPr lang="hu-HU" sz="1400" dirty="0" smtClean="0"/>
              <a:t>angol nyelven kell </a:t>
            </a:r>
            <a:r>
              <a:rPr lang="hu-HU" sz="1400" dirty="0"/>
              <a:t>megírni és a beszámolóhoz </a:t>
            </a:r>
            <a:r>
              <a:rPr lang="hu-HU" sz="1400" dirty="0" smtClean="0"/>
              <a:t>csatolni.</a:t>
            </a:r>
            <a:endParaRPr lang="hu-HU" sz="1400" dirty="0"/>
          </a:p>
          <a:p>
            <a:r>
              <a:rPr lang="hu-HU" sz="1400" i="1" dirty="0" smtClean="0"/>
              <a:t>10 hónapos esetében: </a:t>
            </a:r>
            <a:r>
              <a:rPr lang="hu-HU" sz="1400" dirty="0" smtClean="0"/>
              <a:t>A </a:t>
            </a:r>
            <a:r>
              <a:rPr lang="hu-HU" sz="1400" dirty="0"/>
              <a:t>kutatási terv biztosítsa, hogy az ösztöndíj végére egy további 50% feletti részesedésű IF cikk kísérleti anyaga összeálljon. A teljesítést a témavezető igazolja</a:t>
            </a:r>
            <a:r>
              <a:rPr lang="hu-HU" sz="1400" dirty="0" smtClean="0"/>
              <a:t>.</a:t>
            </a:r>
          </a:p>
          <a:p>
            <a:endParaRPr lang="hu-HU" sz="1400" b="1" u="sng" dirty="0"/>
          </a:p>
          <a:p>
            <a:r>
              <a:rPr lang="hu-HU" sz="1400" b="1" dirty="0"/>
              <a:t>PhD </a:t>
            </a:r>
            <a:r>
              <a:rPr lang="hu-HU" sz="1400" b="1" dirty="0" smtClean="0"/>
              <a:t>második éves: </a:t>
            </a:r>
            <a:r>
              <a:rPr lang="hu-HU" sz="1400" u="sng" dirty="0"/>
              <a:t>Bemeneti m</a:t>
            </a:r>
            <a:r>
              <a:rPr lang="hu-HU" sz="1400" u="sng" dirty="0" smtClean="0"/>
              <a:t>inimumkövetelmény</a:t>
            </a:r>
            <a:r>
              <a:rPr lang="hu-HU" sz="1400" dirty="0"/>
              <a:t>: négy publikáció (közlemény és konferencia-előadás), amelyből legalább egy 50% feletti </a:t>
            </a:r>
            <a:r>
              <a:rPr lang="hu-HU" sz="1400" dirty="0" err="1"/>
              <a:t>IF-os</a:t>
            </a:r>
            <a:r>
              <a:rPr lang="hu-HU" sz="1400" dirty="0"/>
              <a:t> közlemény, egy második </a:t>
            </a:r>
            <a:r>
              <a:rPr lang="hu-HU" sz="1400" dirty="0" err="1"/>
              <a:t>IF-os</a:t>
            </a:r>
            <a:r>
              <a:rPr lang="hu-HU" sz="1400" dirty="0"/>
              <a:t> közlemény (ez lehet 50% alatti is), és a maradék kettő lehet bármilyen közlemény, előadás vagy poszter. </a:t>
            </a:r>
            <a:endParaRPr lang="hu-HU" sz="1400" b="1" u="sng" dirty="0"/>
          </a:p>
          <a:p>
            <a:r>
              <a:rPr lang="hu-HU" sz="1400" u="sng" dirty="0"/>
              <a:t>Végcél</a:t>
            </a:r>
            <a:r>
              <a:rPr lang="hu-HU" sz="1400" dirty="0"/>
              <a:t>:  A kutatási terv biztosítsa az ösztöndíj végére, hogy egy az 50% feletti részesedésű IF cikk elfogadásra kerüljön (erről igazolást kell majd mellékelni). </a:t>
            </a:r>
            <a:r>
              <a:rPr lang="hu-HU" sz="1400" dirty="0" smtClean="0"/>
              <a:t> </a:t>
            </a:r>
          </a:p>
          <a:p>
            <a:endParaRPr lang="hu-HU" sz="1400" b="1" u="sng" dirty="0" smtClean="0"/>
          </a:p>
          <a:p>
            <a:r>
              <a:rPr lang="hu-HU" sz="1400" b="1" dirty="0" smtClean="0"/>
              <a:t>PhD harmadik éves (új rendszerben): </a:t>
            </a:r>
            <a:r>
              <a:rPr lang="hu-HU" sz="1400" u="sng" dirty="0"/>
              <a:t>Bemeneti minimumkövetelmény</a:t>
            </a:r>
            <a:r>
              <a:rPr lang="hu-HU" sz="1400" dirty="0"/>
              <a:t>: négy publikáció (közlemény és konferencia-előadás), amelyből legalább </a:t>
            </a:r>
            <a:r>
              <a:rPr lang="hu-HU" sz="1400" dirty="0" smtClean="0"/>
              <a:t>kettő </a:t>
            </a:r>
            <a:r>
              <a:rPr lang="hu-HU" sz="1400" dirty="0"/>
              <a:t>50% feletti </a:t>
            </a:r>
            <a:r>
              <a:rPr lang="hu-HU" sz="1400" dirty="0" err="1"/>
              <a:t>IF-os</a:t>
            </a:r>
            <a:r>
              <a:rPr lang="hu-HU" sz="1400" dirty="0"/>
              <a:t> közlemény, egy </a:t>
            </a:r>
            <a:r>
              <a:rPr lang="hu-HU" sz="1400" dirty="0" smtClean="0"/>
              <a:t>harmadik </a:t>
            </a:r>
            <a:r>
              <a:rPr lang="hu-HU" sz="1400" dirty="0" err="1"/>
              <a:t>IF-os</a:t>
            </a:r>
            <a:r>
              <a:rPr lang="hu-HU" sz="1400" dirty="0"/>
              <a:t> közlemény (ez lehet 50% alatti is), és a maradék </a:t>
            </a:r>
            <a:r>
              <a:rPr lang="hu-HU" sz="1400" dirty="0" smtClean="0"/>
              <a:t>lehet </a:t>
            </a:r>
            <a:r>
              <a:rPr lang="hu-HU" sz="1400" dirty="0"/>
              <a:t>bármilyen közlemény, előadás vagy poszter. </a:t>
            </a:r>
            <a:r>
              <a:rPr lang="hu-HU" sz="1400" dirty="0" smtClean="0"/>
              <a:t> </a:t>
            </a:r>
            <a:endParaRPr lang="hu-HU" sz="1400" b="1" u="sng" dirty="0"/>
          </a:p>
          <a:p>
            <a:r>
              <a:rPr lang="hu-HU" sz="1400" u="sng" dirty="0"/>
              <a:t>Végcél</a:t>
            </a:r>
            <a:r>
              <a:rPr lang="hu-HU" sz="1400" dirty="0"/>
              <a:t>:  A kutatási terv biztosítsa az ösztöndíj végére, hogy egy az 50% feletti részesedésű IF cikk elfogadásra kerüljön (erről igazolást kell majd mellékelni). </a:t>
            </a:r>
            <a:endParaRPr lang="hu-HU" sz="1400" b="1" dirty="0" smtClean="0"/>
          </a:p>
          <a:p>
            <a:endParaRPr lang="hu-HU" sz="1400" dirty="0" smtClean="0"/>
          </a:p>
          <a:p>
            <a:r>
              <a:rPr lang="hu-HU" sz="1400" b="1" dirty="0" smtClean="0"/>
              <a:t>PhD negyedik éves (új rendszerben): nincs még ilyen</a:t>
            </a:r>
          </a:p>
          <a:p>
            <a:endParaRPr lang="hu-HU" sz="14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10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Autofit/>
          </a:bodyPr>
          <a:lstStyle/>
          <a:p>
            <a:r>
              <a:rPr lang="hu-HU" sz="3600" dirty="0" smtClean="0"/>
              <a:t> </a:t>
            </a:r>
            <a:r>
              <a:rPr lang="hu-HU" sz="3600" dirty="0"/>
              <a:t>Extra kutatási </a:t>
            </a:r>
            <a:r>
              <a:rPr lang="hu-HU" sz="3600" dirty="0" smtClean="0"/>
              <a:t>teljesítmény</a:t>
            </a:r>
            <a:endParaRPr lang="hu-HU" sz="3600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églalap 2"/>
          <p:cNvSpPr/>
          <p:nvPr/>
        </p:nvSpPr>
        <p:spPr>
          <a:xfrm>
            <a:off x="395536" y="141277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smtClean="0"/>
              <a:t>1. 	Az </a:t>
            </a:r>
            <a:r>
              <a:rPr lang="hu-HU" sz="1600" dirty="0"/>
              <a:t>ösztöndíjas időszakra vállalt közleményért, csak akkor számolható el kredit a PhD képzés keretében, ha a közlemény </a:t>
            </a:r>
            <a:r>
              <a:rPr lang="hu-HU" sz="1600" dirty="0" err="1"/>
              <a:t>IF-a</a:t>
            </a:r>
            <a:r>
              <a:rPr lang="hu-HU" sz="1600" dirty="0"/>
              <a:t> meghaladja a 4-et, s a pályázó részvétele meghaladja az 50%-ot (azaz a többletteljesítmény minőségileg mutatható ki</a:t>
            </a:r>
            <a:r>
              <a:rPr lang="hu-HU" sz="1600" dirty="0" smtClean="0"/>
              <a:t>).</a:t>
            </a:r>
          </a:p>
          <a:p>
            <a:r>
              <a:rPr lang="hu-HU" sz="1600" dirty="0" smtClean="0"/>
              <a:t>2. 	Az </a:t>
            </a:r>
            <a:r>
              <a:rPr lang="hu-HU" sz="1600" dirty="0"/>
              <a:t>ösztöndíjas időszakra vállalt konferencia részvételért kreditpont nem számolható el. Erről a pályázó a szakmai beszámoló benyújtásakor nyilatkozik.</a:t>
            </a:r>
          </a:p>
          <a:p>
            <a:r>
              <a:rPr lang="hu-HU" sz="1600" dirty="0" smtClean="0"/>
              <a:t>3. 	Az </a:t>
            </a:r>
            <a:r>
              <a:rPr lang="hu-HU" sz="1600" dirty="0"/>
              <a:t>ösztöndíjas időszakra vállalt közlemény nem lehet a cselekményindításhoz </a:t>
            </a:r>
            <a:r>
              <a:rPr lang="hu-HU" sz="1600" dirty="0" smtClean="0"/>
              <a:t>(csak a hagyományos rendszerben)  szükséges </a:t>
            </a:r>
            <a:r>
              <a:rPr lang="hu-HU" sz="1600" dirty="0"/>
              <a:t>két közlemény </a:t>
            </a:r>
            <a:r>
              <a:rPr lang="hu-HU" sz="1600" dirty="0" smtClean="0"/>
              <a:t>egyike kivéve, ha annak </a:t>
            </a:r>
            <a:r>
              <a:rPr lang="hu-HU" sz="1600" dirty="0" err="1" smtClean="0"/>
              <a:t>IF-a</a:t>
            </a:r>
            <a:r>
              <a:rPr lang="hu-HU" sz="1600" dirty="0" smtClean="0"/>
              <a:t> meghaladja a 4-et . </a:t>
            </a:r>
            <a:r>
              <a:rPr lang="hu-HU" sz="1600" dirty="0"/>
              <a:t>Erről a pályázó a szakmai beszámoló benyújtásakor nyilatkozik</a:t>
            </a:r>
            <a:r>
              <a:rPr lang="hu-HU" sz="1600" dirty="0" smtClean="0"/>
              <a:t>. </a:t>
            </a:r>
          </a:p>
          <a:p>
            <a:r>
              <a:rPr lang="hu-HU" sz="1600" dirty="0" smtClean="0"/>
              <a:t>4. 	Az </a:t>
            </a:r>
            <a:r>
              <a:rPr lang="hu-HU" sz="1600" dirty="0"/>
              <a:t>ösztöndíjas időszakra vállalt közlemény nem lehet a </a:t>
            </a:r>
            <a:r>
              <a:rPr lang="hu-HU" sz="1600" dirty="0" smtClean="0"/>
              <a:t>komplex vizsgához </a:t>
            </a:r>
            <a:r>
              <a:rPr lang="hu-HU" sz="1600" dirty="0"/>
              <a:t>(csak </a:t>
            </a:r>
            <a:r>
              <a:rPr lang="hu-HU" sz="1600" dirty="0" smtClean="0"/>
              <a:t>az új rendszerben)  </a:t>
            </a:r>
            <a:r>
              <a:rPr lang="hu-HU" sz="1600" dirty="0"/>
              <a:t>szükséges </a:t>
            </a:r>
            <a:r>
              <a:rPr lang="hu-HU" sz="1600" dirty="0" smtClean="0"/>
              <a:t>közlemény </a:t>
            </a:r>
            <a:r>
              <a:rPr lang="hu-HU" sz="1600" dirty="0"/>
              <a:t>kivéve, ha annak </a:t>
            </a:r>
            <a:r>
              <a:rPr lang="hu-HU" sz="1600" dirty="0" err="1"/>
              <a:t>IF-a</a:t>
            </a:r>
            <a:r>
              <a:rPr lang="hu-HU" sz="1600" dirty="0"/>
              <a:t> meghaladja a 4-et . Erről a pályázó a szakmai beszámoló benyújtásakor nyilatkozik. </a:t>
            </a:r>
          </a:p>
          <a:p>
            <a:r>
              <a:rPr lang="hu-HU" sz="1600" dirty="0" smtClean="0"/>
              <a:t>5. 	Az </a:t>
            </a:r>
            <a:r>
              <a:rPr lang="hu-HU" sz="1600" dirty="0"/>
              <a:t>ösztöndíjas időszakra vállalt közlemény csak akkor lehet az értekezés beadásához szükséges négy közlemény egyike, ha az </a:t>
            </a:r>
            <a:r>
              <a:rPr lang="hu-HU" sz="1600" dirty="0" err="1"/>
              <a:t>IF-a</a:t>
            </a:r>
            <a:r>
              <a:rPr lang="hu-HU" sz="1600" dirty="0"/>
              <a:t> meghaladja a 4-et. Erről a pályázó a szakmai beszámoló benyújtásakor nyilatkozik.</a:t>
            </a:r>
          </a:p>
          <a:p>
            <a:r>
              <a:rPr lang="hu-HU" sz="1600" dirty="0" smtClean="0"/>
              <a:t>6. 	Az </a:t>
            </a:r>
            <a:r>
              <a:rPr lang="hu-HU" sz="1600" dirty="0"/>
              <a:t>ösztöndíjas időszakban vállalt kutatómunka lehet a doktori értekezés alkotó része, pl. ötödik </a:t>
            </a:r>
            <a:r>
              <a:rPr lang="hu-HU" sz="1600" dirty="0" smtClean="0"/>
              <a:t>közleményként. </a:t>
            </a:r>
            <a:r>
              <a:rPr lang="hu-HU" sz="1600" dirty="0"/>
              <a:t>Erről a pályázó a szakmai beszámoló benyújtásakor nyilatkozik. </a:t>
            </a:r>
          </a:p>
          <a:p>
            <a:r>
              <a:rPr lang="hu-HU" sz="1600" dirty="0" smtClean="0"/>
              <a:t>7. 	Az </a:t>
            </a:r>
            <a:r>
              <a:rPr lang="hu-HU" sz="1600" dirty="0"/>
              <a:t>ösztöndíjas időszakban vállalt kutatómunka lehet a doktori értekezéstől független terület is.</a:t>
            </a:r>
          </a:p>
          <a:p>
            <a:r>
              <a:rPr lang="hu-HU" sz="1600" dirty="0" smtClean="0"/>
              <a:t>8. 	Az </a:t>
            </a:r>
            <a:r>
              <a:rPr lang="hu-HU" sz="1600" dirty="0"/>
              <a:t>ösztöndíjas időszakban vállalt kutatómunkáért az ösztöndíjas nem kaphat más forrásból (pl. pályázat, K+F szerződés, stb.) jövedelmet.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sz="16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 smtClean="0">
                <a:cs typeface="DaunPenh" pitchFamily="2" charset="0"/>
              </a:rPr>
              <a:t>Köszönjük a figyelmet!</a:t>
            </a:r>
            <a:endParaRPr lang="hu-HU" sz="4800" b="1" dirty="0">
              <a:cs typeface="DaunPenh" pitchFamily="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226017" cy="2226017"/>
          </a:xfrm>
          <a:prstGeom prst="rect">
            <a:avLst/>
          </a:prstGeom>
        </p:spPr>
      </p:pic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437112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dirty="0" smtClean="0"/>
              <a:t>Kérdés esetén forduljanak hozzánk bizalommal: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21463" y="5027404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990033"/>
                </a:solidFill>
              </a:rPr>
              <a:t>vbk_kfi@mail.bme.hu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8" name="Szövegdoboz 6"/>
          <p:cNvSpPr txBox="1"/>
          <p:nvPr/>
        </p:nvSpPr>
        <p:spPr>
          <a:xfrm>
            <a:off x="5313498" y="5908718"/>
            <a:ext cx="3582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990033"/>
                </a:solidFill>
                <a:hlinkClick r:id="rId4"/>
              </a:rPr>
              <a:t>https://www.bme.hu/unkp_2018</a:t>
            </a:r>
            <a:endParaRPr lang="hu-HU" sz="1600" dirty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5"/>
              </a:rPr>
              <a:t>http://www.ch.bme.hu/kutatas/uj-nemzeti-kivalosag-program/</a:t>
            </a:r>
            <a:r>
              <a:rPr lang="hu-HU" sz="1600" dirty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  <a:p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9" name="Picture 2" descr="Képtalálat a következőre: „facebook ikon”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1" y="5917429"/>
            <a:ext cx="530623" cy="53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8"/>
          <p:cNvSpPr txBox="1"/>
          <p:nvPr/>
        </p:nvSpPr>
        <p:spPr>
          <a:xfrm>
            <a:off x="906730" y="5917429"/>
            <a:ext cx="3677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990033"/>
                </a:solidFill>
                <a:hlinkClick r:id="rId7"/>
              </a:rPr>
              <a:t>https://www.facebook.com/VBKInfoPont</a:t>
            </a:r>
            <a:r>
              <a:rPr lang="en-GB" sz="1600" dirty="0" smtClean="0">
                <a:solidFill>
                  <a:srgbClr val="990033"/>
                </a:solidFill>
                <a:hlinkClick r:id="rId7"/>
              </a:rPr>
              <a:t>/</a:t>
            </a:r>
            <a:endParaRPr lang="hu-HU" sz="1600" dirty="0" smtClean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8"/>
              </a:rPr>
              <a:t>https://www.facebook.com/bmevbk</a:t>
            </a:r>
            <a:r>
              <a:rPr lang="hu-HU" sz="1600" dirty="0" smtClean="0">
                <a:solidFill>
                  <a:srgbClr val="990033"/>
                </a:solidFill>
                <a:hlinkClick r:id="rId8"/>
              </a:rPr>
              <a:t>/</a:t>
            </a:r>
            <a:r>
              <a:rPr lang="hu-HU" sz="1600" dirty="0" smtClean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11" name="Picture 4" descr="Képtalálat a következőre: „www ikon”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43" y="5843797"/>
            <a:ext cx="753555" cy="75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0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169</Words>
  <Application>Microsoft Office PowerPoint</Application>
  <PresentationFormat>Diavetítés a képernyőre (4:3 oldalarány)</PresentationFormat>
  <Paragraphs>51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Új Nemzeti Kiválóság Program Ösztöndíjak</vt:lpstr>
      <vt:lpstr> Felsőoktatási Doktori, Doktorjelölti  Kutatói Ösztöndíj (hagyományos képzés) – VBK ajánlás</vt:lpstr>
      <vt:lpstr> Felsőoktatási Doktori, Doktorjelölti  Kutatói Ösztöndíj (négyéves képzés) – VBK ajánlás</vt:lpstr>
      <vt:lpstr> Extra kutatási teljesítmény</vt:lpstr>
      <vt:lpstr>Köszönjük a figyelmet!</vt:lpstr>
    </vt:vector>
  </TitlesOfParts>
  <Company>BME - Kolloidkémia Csoport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Felsőoktatási Doktori Hallgatói, Doktorjelölti Kutatói Ösztöndíj</dc:title>
  <dc:creator>Dr. Hórvölgyi Zoltán</dc:creator>
  <cp:lastModifiedBy>Bodzay Brigitta</cp:lastModifiedBy>
  <cp:revision>20</cp:revision>
  <dcterms:created xsi:type="dcterms:W3CDTF">2018-04-16T08:51:06Z</dcterms:created>
  <dcterms:modified xsi:type="dcterms:W3CDTF">2018-04-27T12:55:02Z</dcterms:modified>
</cp:coreProperties>
</file>