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4" r:id="rId4"/>
    <p:sldId id="260" r:id="rId5"/>
    <p:sldId id="261" r:id="rId6"/>
    <p:sldId id="262" r:id="rId7"/>
    <p:sldId id="290" r:id="rId8"/>
    <p:sldId id="291" r:id="rId9"/>
    <p:sldId id="266" r:id="rId10"/>
    <p:sldId id="265" r:id="rId11"/>
    <p:sldId id="275" r:id="rId12"/>
    <p:sldId id="276" r:id="rId13"/>
    <p:sldId id="289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CC"/>
    <a:srgbClr val="990033"/>
    <a:srgbClr val="FFC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Közepesen sötét stílus 3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4" autoAdjust="0"/>
    <p:restoredTop sz="94660"/>
  </p:normalViewPr>
  <p:slideViewPr>
    <p:cSldViewPr>
      <p:cViewPr varScale="1">
        <p:scale>
          <a:sx n="107" d="100"/>
          <a:sy n="107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A9BBF-B69B-48F2-82D5-C38B59E24B4E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F26C2-1A10-42BC-9B63-9D5B39DF02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288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498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16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665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839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340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535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40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41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034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109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478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8F2A6-E92C-402D-B703-282E0107B25E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529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h.bme.hu/kutatas/uj-nemzeti-kivalosag-program/" TargetMode="External"/><Relationship Id="rId4" Type="http://schemas.openxmlformats.org/officeDocument/2006/relationships/hyperlink" Target="https://www.bme.hu/unkp_2018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bmevbk/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facebook.com/VBKInfoPont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ch.bme.hu/kutatas/uj-nemzeti-kivalosag-program/" TargetMode="External"/><Relationship Id="rId4" Type="http://schemas.openxmlformats.org/officeDocument/2006/relationships/hyperlink" Target="https://www.bme.hu/unkp_2018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unkp.bme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79090" y="2564904"/>
            <a:ext cx="7772400" cy="1470025"/>
          </a:xfrm>
        </p:spPr>
        <p:txBody>
          <a:bodyPr>
            <a:noAutofit/>
          </a:bodyPr>
          <a:lstStyle/>
          <a:p>
            <a:r>
              <a:rPr lang="hu-HU" sz="4800" b="1" dirty="0" smtClean="0">
                <a:cs typeface="DaunPenh" pitchFamily="2" charset="0"/>
              </a:rPr>
              <a:t>Új Nemzeti Kiválóság Program Ösztöndíjak</a:t>
            </a:r>
            <a:endParaRPr lang="hu-HU" sz="4800" b="1" dirty="0">
              <a:cs typeface="DaunPenh" pitchFamily="2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8640"/>
            <a:ext cx="2226017" cy="2226017"/>
          </a:xfrm>
          <a:prstGeom prst="rect">
            <a:avLst/>
          </a:prstGeom>
        </p:spPr>
      </p:pic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179512" y="348552"/>
            <a:ext cx="1392265" cy="185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83391" y="4581128"/>
            <a:ext cx="8953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hu-HU" sz="2300" b="1" dirty="0" smtClean="0"/>
              <a:t>Pályázati feltételek:</a:t>
            </a:r>
            <a:r>
              <a:rPr lang="hu-HU" sz="2300" dirty="0" smtClean="0"/>
              <a:t> Dr. </a:t>
            </a:r>
            <a:r>
              <a:rPr lang="hu-HU" sz="2300" dirty="0" err="1" smtClean="0"/>
              <a:t>Bodzay</a:t>
            </a:r>
            <a:r>
              <a:rPr lang="hu-HU" sz="2300" dirty="0" smtClean="0"/>
              <a:t> Brigitta (innovációs irodavezető) </a:t>
            </a:r>
            <a:endParaRPr lang="en-GB" sz="23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3321463" y="5117122"/>
            <a:ext cx="2476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rgbClr val="990033"/>
                </a:solidFill>
              </a:rPr>
              <a:t>vbk_kfi@mail.bme.hu</a:t>
            </a:r>
            <a:endParaRPr lang="en-GB" sz="2000" dirty="0">
              <a:solidFill>
                <a:srgbClr val="990033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150837" y="5805264"/>
            <a:ext cx="68182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rgbClr val="990033"/>
                </a:solidFill>
                <a:hlinkClick r:id="rId4"/>
              </a:rPr>
              <a:t>https://</a:t>
            </a:r>
            <a:r>
              <a:rPr lang="en-GB" sz="2000" dirty="0" smtClean="0">
                <a:solidFill>
                  <a:srgbClr val="990033"/>
                </a:solidFill>
                <a:hlinkClick r:id="rId4"/>
              </a:rPr>
              <a:t>www.bme.hu/unkp_2018</a:t>
            </a:r>
            <a:endParaRPr lang="hu-HU" sz="2000" dirty="0" smtClean="0">
              <a:solidFill>
                <a:srgbClr val="990033"/>
              </a:solidFill>
            </a:endParaRPr>
          </a:p>
          <a:p>
            <a:pPr algn="ctr"/>
            <a:r>
              <a:rPr lang="hu-HU" sz="2000" dirty="0" smtClean="0">
                <a:solidFill>
                  <a:srgbClr val="990033"/>
                </a:solidFill>
                <a:hlinkClick r:id="rId5"/>
              </a:rPr>
              <a:t>http</a:t>
            </a:r>
            <a:r>
              <a:rPr lang="hu-HU" sz="2000" dirty="0">
                <a:solidFill>
                  <a:srgbClr val="990033"/>
                </a:solidFill>
                <a:hlinkClick r:id="rId5"/>
              </a:rPr>
              <a:t>://www.ch.bme.hu/kutatas/uj-nemzeti-kivalosag-program</a:t>
            </a:r>
            <a:r>
              <a:rPr lang="hu-HU" sz="2000" dirty="0" smtClean="0">
                <a:solidFill>
                  <a:srgbClr val="990033"/>
                </a:solidFill>
                <a:hlinkClick r:id="rId5"/>
              </a:rPr>
              <a:t>/</a:t>
            </a:r>
            <a:r>
              <a:rPr lang="hu-HU" sz="2000" dirty="0" smtClean="0">
                <a:solidFill>
                  <a:srgbClr val="990033"/>
                </a:solidFill>
              </a:rPr>
              <a:t> </a:t>
            </a:r>
            <a:endParaRPr lang="en-GB" sz="20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2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Benyújtandó mellékletek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</a:pPr>
            <a:r>
              <a:rPr lang="hu-HU" sz="1700" dirty="0" smtClean="0">
                <a:solidFill>
                  <a:srgbClr val="0000CC"/>
                </a:solidFill>
              </a:rPr>
              <a:t>Pályázati adatlap (aláírva, eredetiben) </a:t>
            </a:r>
            <a:r>
              <a:rPr lang="hu-HU" sz="1700" dirty="0" smtClean="0"/>
              <a:t>(pályázati rendszerben generálódik)</a:t>
            </a:r>
            <a:endParaRPr lang="hu-HU" sz="1700" dirty="0" smtClean="0">
              <a:solidFill>
                <a:srgbClr val="0000CC"/>
              </a:solidFill>
            </a:endParaRPr>
          </a:p>
          <a:p>
            <a:pPr>
              <a:spcBef>
                <a:spcPts val="100"/>
              </a:spcBef>
            </a:pPr>
            <a:r>
              <a:rPr lang="hu-HU" sz="1700" dirty="0" smtClean="0"/>
              <a:t>1. </a:t>
            </a:r>
            <a:r>
              <a:rPr lang="hu-HU" sz="1700" dirty="0"/>
              <a:t>melléklet: </a:t>
            </a:r>
            <a:r>
              <a:rPr lang="hu-HU" sz="1700" dirty="0" smtClean="0">
                <a:solidFill>
                  <a:srgbClr val="0000CC"/>
                </a:solidFill>
              </a:rPr>
              <a:t>Tanulmányi </a:t>
            </a:r>
            <a:r>
              <a:rPr lang="hu-HU" sz="1700" dirty="0">
                <a:solidFill>
                  <a:srgbClr val="0000CC"/>
                </a:solidFill>
              </a:rPr>
              <a:t>eredményéről szóló </a:t>
            </a:r>
            <a:r>
              <a:rPr lang="hu-HU" sz="1700" dirty="0" smtClean="0">
                <a:solidFill>
                  <a:srgbClr val="0000CC"/>
                </a:solidFill>
              </a:rPr>
              <a:t>igazolás</a:t>
            </a:r>
            <a:r>
              <a:rPr lang="hu-HU" sz="1700" dirty="0">
                <a:solidFill>
                  <a:srgbClr val="0000CC"/>
                </a:solidFill>
              </a:rPr>
              <a:t> (aláírva, eredetiben)</a:t>
            </a:r>
            <a:r>
              <a:rPr lang="hu-HU" sz="1700" dirty="0"/>
              <a:t>: </a:t>
            </a:r>
          </a:p>
          <a:p>
            <a:pPr lvl="1">
              <a:spcBef>
                <a:spcPts val="100"/>
              </a:spcBef>
            </a:pPr>
            <a:r>
              <a:rPr lang="hu-HU" sz="1700" dirty="0"/>
              <a:t>alap, mester (osztatlan) képzéses jogviszony esetében a KTH, </a:t>
            </a:r>
          </a:p>
          <a:p>
            <a:pPr lvl="1">
              <a:spcBef>
                <a:spcPts val="100"/>
              </a:spcBef>
            </a:pPr>
            <a:r>
              <a:rPr lang="hu-HU" sz="1700" dirty="0"/>
              <a:t>doktori jogviszony esetében az illetékes dékáni hivatalban kérheti kiállítását.</a:t>
            </a:r>
          </a:p>
          <a:p>
            <a:pPr>
              <a:spcBef>
                <a:spcPts val="100"/>
              </a:spcBef>
            </a:pPr>
            <a:r>
              <a:rPr lang="hu-HU" sz="1700" dirty="0" smtClean="0"/>
              <a:t>2. melléklet: </a:t>
            </a:r>
            <a:r>
              <a:rPr lang="hu-HU" sz="1700" dirty="0" smtClean="0">
                <a:solidFill>
                  <a:srgbClr val="0000CC"/>
                </a:solidFill>
              </a:rPr>
              <a:t>Kutatási terv </a:t>
            </a:r>
            <a:r>
              <a:rPr lang="hu-HU" sz="1700" dirty="0">
                <a:solidFill>
                  <a:srgbClr val="0000CC"/>
                </a:solidFill>
              </a:rPr>
              <a:t>(aláírva, eredetiben</a:t>
            </a:r>
            <a:r>
              <a:rPr lang="hu-HU" sz="1700" dirty="0" smtClean="0">
                <a:solidFill>
                  <a:srgbClr val="0000CC"/>
                </a:solidFill>
              </a:rPr>
              <a:t>)</a:t>
            </a:r>
            <a:r>
              <a:rPr lang="hu-HU" sz="1700" dirty="0" smtClean="0"/>
              <a:t>: </a:t>
            </a:r>
            <a:r>
              <a:rPr lang="hu-HU" sz="1700" dirty="0"/>
              <a:t>a témavezetőnek és a </a:t>
            </a:r>
            <a:r>
              <a:rPr lang="hu-HU" sz="1700" dirty="0" smtClean="0"/>
              <a:t>tanszékvezetőnek (+ pecsét) is </a:t>
            </a:r>
            <a:r>
              <a:rPr lang="hu-HU" sz="1700" dirty="0"/>
              <a:t>alá kell írnia.</a:t>
            </a:r>
          </a:p>
          <a:p>
            <a:pPr lvl="1">
              <a:spcBef>
                <a:spcPts val="100"/>
              </a:spcBef>
            </a:pPr>
            <a:r>
              <a:rPr lang="hu-HU" sz="1700" dirty="0" smtClean="0">
                <a:solidFill>
                  <a:srgbClr val="FF0000"/>
                </a:solidFill>
              </a:rPr>
              <a:t>2.a Tanszékvezetői nyilatkozat </a:t>
            </a:r>
            <a:r>
              <a:rPr lang="hu-HU" sz="1700" dirty="0" smtClean="0">
                <a:solidFill>
                  <a:srgbClr val="0000CC"/>
                </a:solidFill>
              </a:rPr>
              <a:t>(</a:t>
            </a:r>
            <a:r>
              <a:rPr lang="hu-HU" sz="1700" dirty="0">
                <a:solidFill>
                  <a:srgbClr val="0000CC"/>
                </a:solidFill>
              </a:rPr>
              <a:t>aláírva, eredetiben</a:t>
            </a:r>
            <a:r>
              <a:rPr lang="hu-HU" sz="1700" dirty="0" smtClean="0">
                <a:solidFill>
                  <a:srgbClr val="0000CC"/>
                </a:solidFill>
              </a:rPr>
              <a:t>)</a:t>
            </a:r>
            <a:endParaRPr lang="hu-HU" sz="1700" dirty="0">
              <a:solidFill>
                <a:srgbClr val="FF0000"/>
              </a:solidFill>
            </a:endParaRPr>
          </a:p>
          <a:p>
            <a:pPr>
              <a:spcBef>
                <a:spcPts val="100"/>
              </a:spcBef>
            </a:pPr>
            <a:r>
              <a:rPr lang="hu-HU" sz="1700" dirty="0" smtClean="0"/>
              <a:t>3</a:t>
            </a:r>
            <a:r>
              <a:rPr lang="hu-HU" sz="1700" dirty="0"/>
              <a:t>. melléklet: </a:t>
            </a:r>
            <a:r>
              <a:rPr lang="hu-HU" sz="1700" dirty="0">
                <a:solidFill>
                  <a:srgbClr val="0000CC"/>
                </a:solidFill>
              </a:rPr>
              <a:t>A BME által kiadott </a:t>
            </a:r>
            <a:r>
              <a:rPr lang="hu-HU" sz="1700" dirty="0" smtClean="0">
                <a:solidFill>
                  <a:srgbClr val="0000CC"/>
                </a:solidFill>
              </a:rPr>
              <a:t>szándéknyilatkozat </a:t>
            </a:r>
            <a:r>
              <a:rPr lang="hu-HU" sz="1700" dirty="0">
                <a:solidFill>
                  <a:srgbClr val="0000CC"/>
                </a:solidFill>
              </a:rPr>
              <a:t>(aláírva, eredetiben</a:t>
            </a:r>
            <a:r>
              <a:rPr lang="hu-HU" sz="1700" dirty="0" smtClean="0">
                <a:solidFill>
                  <a:srgbClr val="0000CC"/>
                </a:solidFill>
              </a:rPr>
              <a:t>)</a:t>
            </a:r>
            <a:r>
              <a:rPr lang="hu-HU" sz="1700" dirty="0" smtClean="0"/>
              <a:t>: </a:t>
            </a:r>
            <a:r>
              <a:rPr lang="hu-HU" sz="1700" dirty="0"/>
              <a:t>Az aláírt kutatási terv megléte feltétele a szándéknyilatkozatnak, melyet az illetékes dékán, vagy helyettese jogosult aláírni.</a:t>
            </a:r>
          </a:p>
          <a:p>
            <a:pPr>
              <a:spcBef>
                <a:spcPts val="100"/>
              </a:spcBef>
            </a:pPr>
            <a:r>
              <a:rPr lang="hu-HU" sz="1700" dirty="0" smtClean="0"/>
              <a:t>4. </a:t>
            </a:r>
            <a:r>
              <a:rPr lang="hu-HU" sz="1700" dirty="0"/>
              <a:t>melléklet: </a:t>
            </a:r>
            <a:r>
              <a:rPr lang="hu-HU" sz="1700" dirty="0" smtClean="0">
                <a:solidFill>
                  <a:srgbClr val="0000CC"/>
                </a:solidFill>
              </a:rPr>
              <a:t>Pályázói nyilatkozat </a:t>
            </a:r>
            <a:r>
              <a:rPr lang="hu-HU" sz="1700" dirty="0">
                <a:solidFill>
                  <a:srgbClr val="0000CC"/>
                </a:solidFill>
              </a:rPr>
              <a:t>(aláírva, eredetiben</a:t>
            </a:r>
            <a:r>
              <a:rPr lang="hu-HU" sz="1700" dirty="0" smtClean="0">
                <a:solidFill>
                  <a:srgbClr val="0000CC"/>
                </a:solidFill>
              </a:rPr>
              <a:t>)</a:t>
            </a:r>
            <a:endParaRPr lang="hu-HU" sz="1700" dirty="0">
              <a:solidFill>
                <a:srgbClr val="0000CC"/>
              </a:solidFill>
            </a:endParaRPr>
          </a:p>
          <a:p>
            <a:pPr>
              <a:spcBef>
                <a:spcPts val="100"/>
              </a:spcBef>
            </a:pPr>
            <a:r>
              <a:rPr lang="hu-HU" sz="1700" dirty="0" smtClean="0"/>
              <a:t>Tudományos </a:t>
            </a:r>
            <a:r>
              <a:rPr lang="hu-HU" sz="1700" dirty="0"/>
              <a:t>tevékenységét bemutató, elismerő dokumentáció, vagy annak </a:t>
            </a:r>
            <a:r>
              <a:rPr lang="hu-HU" sz="1700" dirty="0" smtClean="0"/>
              <a:t>másolata</a:t>
            </a:r>
          </a:p>
          <a:p>
            <a:pPr>
              <a:spcBef>
                <a:spcPts val="100"/>
              </a:spcBef>
            </a:pPr>
            <a:r>
              <a:rPr lang="hu-HU" sz="1700" dirty="0" smtClean="0"/>
              <a:t>Nyelvtudását igazoló </a:t>
            </a:r>
            <a:r>
              <a:rPr lang="hu-HU" sz="1700" dirty="0"/>
              <a:t>dokumentumok , vagy annak másolata</a:t>
            </a:r>
            <a:endParaRPr lang="hu-HU" sz="1700" dirty="0" smtClean="0"/>
          </a:p>
          <a:p>
            <a:pPr marL="0" indent="0">
              <a:spcBef>
                <a:spcPts val="100"/>
              </a:spcBef>
              <a:buNone/>
            </a:pPr>
            <a:endParaRPr lang="hu-HU" sz="1700" dirty="0"/>
          </a:p>
          <a:p>
            <a:pPr marL="0" indent="0">
              <a:spcBef>
                <a:spcPts val="10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</a:rPr>
              <a:t>VBK nyilatkozata: az intézményi befogadó nyilatkozat aláírásához kell leadni a Dékáni Hivatalba tanszékvezető aláírásával és tanszéki pecséttel ellátva.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hu-HU" sz="1700" dirty="0" smtClean="0">
                <a:solidFill>
                  <a:srgbClr val="0000CC"/>
                </a:solidFill>
              </a:rPr>
              <a:t>Aláírandó és papír alapon is benyújtandó</a:t>
            </a:r>
          </a:p>
        </p:txBody>
      </p:sp>
      <p:cxnSp>
        <p:nvCxnSpPr>
          <p:cNvPr id="4" name="Egyenes összekötő 3"/>
          <p:cNvCxnSpPr/>
          <p:nvPr/>
        </p:nvCxnSpPr>
        <p:spPr>
          <a:xfrm>
            <a:off x="107950" y="981075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449"/>
            <a:ext cx="669131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19" y="62581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30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Összeférhetőség más pályázatokkal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1481" y="1340768"/>
            <a:ext cx="8229600" cy="4813995"/>
          </a:xfrm>
        </p:spPr>
        <p:txBody>
          <a:bodyPr>
            <a:normAutofit/>
          </a:bodyPr>
          <a:lstStyle/>
          <a:p>
            <a:r>
              <a:rPr lang="hu-HU" sz="2000" dirty="0" smtClean="0"/>
              <a:t>Ez egy kutatási ösztöndíj, nem tanulmányi</a:t>
            </a:r>
          </a:p>
          <a:p>
            <a:r>
              <a:rPr lang="hu-HU" sz="2000" dirty="0" smtClean="0"/>
              <a:t>Kettős finanszírozást a törvény tiltja</a:t>
            </a:r>
          </a:p>
          <a:p>
            <a:r>
              <a:rPr lang="hu-HU" sz="2000" dirty="0" smtClean="0"/>
              <a:t>Ugyanarra a munkára a pályázó nem vehet fel fizetést két v. több helyről.</a:t>
            </a:r>
          </a:p>
          <a:p>
            <a:r>
              <a:rPr lang="hu-HU" sz="2000" dirty="0"/>
              <a:t>Jelen ösztöndíjpályázatra pályázatot nem nyújthat be az a magánszemély, aki a Nemzeti Tehetség Program </a:t>
            </a:r>
            <a:r>
              <a:rPr lang="hu-HU" sz="2000" dirty="0" smtClean="0"/>
              <a:t>2017. </a:t>
            </a:r>
            <a:r>
              <a:rPr lang="hu-HU" sz="2000" dirty="0"/>
              <a:t>évi „Nemzet Fiatal Tehetségeiért Ösztöndíj” c. </a:t>
            </a:r>
            <a:r>
              <a:rPr lang="hu-HU" sz="2000" dirty="0" smtClean="0"/>
              <a:t>NTP-NFTÖ-16 ösztöndíjban </a:t>
            </a:r>
            <a:r>
              <a:rPr lang="hu-HU" sz="2000" dirty="0"/>
              <a:t>részesült</a:t>
            </a:r>
            <a:r>
              <a:rPr lang="hu-HU" sz="2000" dirty="0" smtClean="0"/>
              <a:t>.</a:t>
            </a:r>
          </a:p>
          <a:p>
            <a:r>
              <a:rPr lang="hu-HU" sz="2000" dirty="0" smtClean="0"/>
              <a:t>Aki más ösztöndíjat nyer, nyilatkoznia kell, hogy melyiket szeretné igénybe venni:</a:t>
            </a:r>
          </a:p>
          <a:p>
            <a:pPr lvl="1"/>
            <a:r>
              <a:rPr lang="hu-HU" sz="2000" dirty="0" smtClean="0"/>
              <a:t>OTKA bér jellegű pályázattal nem összeférhető</a:t>
            </a:r>
          </a:p>
          <a:p>
            <a:pPr lvl="1"/>
            <a:r>
              <a:rPr lang="hu-HU" sz="2000" dirty="0" smtClean="0"/>
              <a:t>Állami doktori ösztöndíjjal összeférhető, ugyanis extra kutatómunkát vállal a pályázó</a:t>
            </a:r>
          </a:p>
          <a:p>
            <a:pPr lvl="1"/>
            <a:r>
              <a:rPr lang="hu-HU" sz="2000" dirty="0" smtClean="0"/>
              <a:t>Egyszeri publikációs pályázatokkal akkor összeférhető, ha nem ugyanazzal a publikációval nyerte el mindkettőt a pályázó.</a:t>
            </a:r>
            <a:endParaRPr lang="hu-HU" sz="2000" dirty="0"/>
          </a:p>
          <a:p>
            <a:endParaRPr lang="hu-HU" sz="2000" dirty="0" smtClean="0"/>
          </a:p>
          <a:p>
            <a:endParaRPr lang="en-GB" sz="2000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107950" y="981075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449"/>
            <a:ext cx="669131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19" y="62581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89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476" y="1268760"/>
            <a:ext cx="8229600" cy="5400600"/>
          </a:xfrm>
        </p:spPr>
        <p:txBody>
          <a:bodyPr>
            <a:noAutofit/>
          </a:bodyPr>
          <a:lstStyle/>
          <a:p>
            <a:pPr lvl="0" algn="just">
              <a:spcBef>
                <a:spcPts val="100"/>
              </a:spcBef>
            </a:pPr>
            <a:r>
              <a:rPr lang="hu-HU" sz="1600" dirty="0"/>
              <a:t>Az intézményi befogadó nyilatkozatot a Dékán, távollétében a helyettesei jogosultak kiadni, a tanszékvezető (ahol szükséges, a témavezető) által aláírt kutatási terv, illetve </a:t>
            </a:r>
            <a:r>
              <a:rPr lang="hu-HU" sz="1600" b="1" dirty="0"/>
              <a:t>2.a melléklet</a:t>
            </a:r>
            <a:r>
              <a:rPr lang="hu-HU" sz="1600" dirty="0"/>
              <a:t> </a:t>
            </a:r>
            <a:r>
              <a:rPr lang="hu-HU" sz="1600" b="1" dirty="0"/>
              <a:t>tanszékvezetői nyilatkozat </a:t>
            </a:r>
            <a:r>
              <a:rPr lang="hu-HU" sz="1600" dirty="0"/>
              <a:t>alapján</a:t>
            </a:r>
            <a:r>
              <a:rPr lang="hu-HU" sz="1600" dirty="0" smtClean="0"/>
              <a:t>. FIGYELEM! Pecsét kell az intézmény aláírásaihoz!!!</a:t>
            </a:r>
            <a:endParaRPr lang="en-GB" sz="1600" dirty="0"/>
          </a:p>
          <a:p>
            <a:pPr lvl="0" algn="just">
              <a:spcBef>
                <a:spcPts val="100"/>
              </a:spcBef>
            </a:pPr>
            <a:r>
              <a:rPr lang="hu-HU" sz="1600" dirty="0"/>
              <a:t>A pályázatok támogatásának kritériuma, hogy a pályázó a pályázati időszak </a:t>
            </a:r>
            <a:r>
              <a:rPr lang="hu-HU" sz="1600" b="1" dirty="0"/>
              <a:t>teljes időtartamára </a:t>
            </a:r>
            <a:r>
              <a:rPr lang="hu-HU" sz="1600" dirty="0" smtClean="0"/>
              <a:t>jogosult </a:t>
            </a:r>
            <a:r>
              <a:rPr lang="hu-HU" sz="1600" dirty="0"/>
              <a:t>legyen az ösztöndíj folyósítására. </a:t>
            </a:r>
            <a:endParaRPr lang="en-GB" sz="1600" dirty="0"/>
          </a:p>
          <a:p>
            <a:pPr lvl="0">
              <a:spcBef>
                <a:spcPts val="100"/>
              </a:spcBef>
            </a:pPr>
            <a:r>
              <a:rPr lang="hu-HU" sz="1600" dirty="0"/>
              <a:t>Az ösztöndíj azok számára </a:t>
            </a:r>
            <a:r>
              <a:rPr lang="hu-HU" sz="1600" b="1" dirty="0"/>
              <a:t>nem folyósítható</a:t>
            </a:r>
            <a:r>
              <a:rPr lang="hu-HU" sz="1600" dirty="0"/>
              <a:t>, aki az ösztöndíj időtartama </a:t>
            </a:r>
            <a:r>
              <a:rPr lang="hu-HU" sz="1600" dirty="0" smtClean="0"/>
              <a:t>alatt:</a:t>
            </a:r>
            <a:endParaRPr lang="en-GB" sz="1600" dirty="0"/>
          </a:p>
          <a:p>
            <a:pPr lvl="1">
              <a:spcBef>
                <a:spcPts val="100"/>
              </a:spcBef>
            </a:pPr>
            <a:r>
              <a:rPr lang="hu-HU" sz="1600" dirty="0"/>
              <a:t>szakot, képzést vagy kart vált (pl.: </a:t>
            </a:r>
            <a:r>
              <a:rPr lang="hu-HU" sz="1600" dirty="0" err="1"/>
              <a:t>MSc-ből</a:t>
            </a:r>
            <a:r>
              <a:rPr lang="hu-HU" sz="1600" dirty="0"/>
              <a:t> </a:t>
            </a:r>
            <a:r>
              <a:rPr lang="hu-HU" sz="1600" dirty="0" err="1"/>
              <a:t>doktoráns</a:t>
            </a:r>
            <a:r>
              <a:rPr lang="hu-HU" sz="1600" dirty="0"/>
              <a:t> lesz</a:t>
            </a:r>
            <a:r>
              <a:rPr lang="hu-HU" sz="1600" dirty="0" smtClean="0"/>
              <a:t>),</a:t>
            </a:r>
            <a:endParaRPr lang="en-GB" sz="1600" dirty="0"/>
          </a:p>
          <a:p>
            <a:pPr lvl="1">
              <a:spcBef>
                <a:spcPts val="100"/>
              </a:spcBef>
            </a:pPr>
            <a:r>
              <a:rPr lang="hu-HU" sz="1600" dirty="0" smtClean="0"/>
              <a:t>a </a:t>
            </a:r>
            <a:r>
              <a:rPr lang="hu-HU" sz="1600" dirty="0"/>
              <a:t>jogviszonya megszűnik vagy megváltozik (pl.: hallgatóból alkalmazott lesz</a:t>
            </a:r>
            <a:r>
              <a:rPr lang="hu-HU" sz="1600" dirty="0" smtClean="0"/>
              <a:t>),</a:t>
            </a:r>
            <a:endParaRPr lang="en-GB" sz="1600" dirty="0"/>
          </a:p>
          <a:p>
            <a:pPr lvl="1">
              <a:spcBef>
                <a:spcPts val="100"/>
              </a:spcBef>
            </a:pPr>
            <a:r>
              <a:rPr lang="hu-HU" sz="1600" dirty="0"/>
              <a:t>tartósan (a pályázati időtartama alatt összesen egy hónapnál hosszabb ideig) külföldön </a:t>
            </a:r>
            <a:r>
              <a:rPr lang="hu-HU" sz="1600" dirty="0" smtClean="0"/>
              <a:t>tartózkodik,</a:t>
            </a:r>
            <a:endParaRPr lang="en-GB" sz="1600" dirty="0"/>
          </a:p>
          <a:p>
            <a:pPr lvl="1">
              <a:spcBef>
                <a:spcPts val="100"/>
              </a:spcBef>
            </a:pPr>
            <a:r>
              <a:rPr lang="hu-HU" sz="1600" dirty="0"/>
              <a:t>passzív féléven </a:t>
            </a:r>
            <a:r>
              <a:rPr lang="hu-HU" sz="1600" dirty="0" smtClean="0"/>
              <a:t>van,</a:t>
            </a:r>
            <a:endParaRPr lang="en-GB" sz="1600" dirty="0"/>
          </a:p>
          <a:p>
            <a:pPr lvl="1">
              <a:spcBef>
                <a:spcPts val="100"/>
              </a:spcBef>
            </a:pPr>
            <a:r>
              <a:rPr lang="hu-HU" sz="1600" dirty="0" smtClean="0"/>
              <a:t>fizetés </a:t>
            </a:r>
            <a:r>
              <a:rPr lang="hu-HU" sz="1600" dirty="0"/>
              <a:t>nélküli szabadságon </a:t>
            </a:r>
            <a:r>
              <a:rPr lang="hu-HU" sz="1600" dirty="0" smtClean="0"/>
              <a:t>van,</a:t>
            </a:r>
            <a:endParaRPr lang="en-GB" sz="1600" dirty="0"/>
          </a:p>
          <a:p>
            <a:pPr lvl="1">
              <a:spcBef>
                <a:spcPts val="100"/>
              </a:spcBef>
            </a:pPr>
            <a:r>
              <a:rPr lang="hu-HU" sz="1600" dirty="0"/>
              <a:t>helyileg nem a BME-n (a Karon) végzi a kutatási </a:t>
            </a:r>
            <a:r>
              <a:rPr lang="hu-HU" sz="1600" dirty="0" smtClean="0"/>
              <a:t>tevékenységét,</a:t>
            </a:r>
          </a:p>
          <a:p>
            <a:pPr lvl="1">
              <a:spcBef>
                <a:spcPts val="100"/>
              </a:spcBef>
            </a:pPr>
            <a:r>
              <a:rPr lang="hu-HU" sz="1600" dirty="0" smtClean="0"/>
              <a:t>a pályázott kutatási tervhez tartozó tevékenységért bármilyen alapfizetésen kívüli jövedelemben részesül.</a:t>
            </a:r>
            <a:endParaRPr lang="hu-HU" sz="1600" dirty="0"/>
          </a:p>
          <a:p>
            <a:pPr lvl="0">
              <a:spcBef>
                <a:spcPts val="100"/>
              </a:spcBef>
            </a:pPr>
            <a:r>
              <a:rPr lang="hu-HU" sz="1600" dirty="0" smtClean="0"/>
              <a:t>Vállalni kell a kutatási terv teljesítését:</a:t>
            </a:r>
            <a:endParaRPr lang="en-GB" sz="1600" dirty="0"/>
          </a:p>
          <a:p>
            <a:pPr lvl="1">
              <a:spcBef>
                <a:spcPts val="100"/>
              </a:spcBef>
            </a:pPr>
            <a:r>
              <a:rPr lang="hu-HU" sz="1600" dirty="0"/>
              <a:t>extra kutatási tevékenység elvégzését, amit a </a:t>
            </a:r>
            <a:r>
              <a:rPr lang="hu-HU" sz="1600" b="1" dirty="0" smtClean="0"/>
              <a:t>kutatási tervben </a:t>
            </a:r>
            <a:r>
              <a:rPr lang="hu-HU" sz="1600" dirty="0" smtClean="0"/>
              <a:t>kell kifejteni</a:t>
            </a:r>
            <a:endParaRPr lang="en-GB" sz="1600" dirty="0"/>
          </a:p>
          <a:p>
            <a:pPr lvl="1">
              <a:spcBef>
                <a:spcPts val="100"/>
              </a:spcBef>
            </a:pPr>
            <a:r>
              <a:rPr lang="hu-HU" sz="1600" dirty="0"/>
              <a:t>az eredményei a Karon fognak </a:t>
            </a:r>
            <a:r>
              <a:rPr lang="hu-HU" sz="1600" dirty="0" smtClean="0"/>
              <a:t>hasznosulni.</a:t>
            </a:r>
            <a:endParaRPr lang="en-GB" sz="1600" dirty="0"/>
          </a:p>
          <a:p>
            <a:pPr>
              <a:spcBef>
                <a:spcPts val="100"/>
              </a:spcBef>
            </a:pPr>
            <a:endParaRPr lang="en-GB" sz="1600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395536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000" dirty="0" smtClean="0"/>
              <a:t>A Vegyészmérnöki és </a:t>
            </a:r>
            <a:r>
              <a:rPr lang="hu-HU" sz="4000" dirty="0" err="1" smtClean="0"/>
              <a:t>Biomérnöki</a:t>
            </a:r>
            <a:r>
              <a:rPr lang="hu-HU" sz="4000" dirty="0" smtClean="0"/>
              <a:t> Kar ajánlásai</a:t>
            </a:r>
            <a:endParaRPr lang="en-GB" sz="4000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107950" y="1124744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449"/>
            <a:ext cx="669131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19" y="62581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45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3743" y="2564904"/>
            <a:ext cx="7772400" cy="1470025"/>
          </a:xfrm>
        </p:spPr>
        <p:txBody>
          <a:bodyPr>
            <a:noAutofit/>
          </a:bodyPr>
          <a:lstStyle/>
          <a:p>
            <a:r>
              <a:rPr lang="hu-HU" sz="4800" b="1" dirty="0" smtClean="0">
                <a:cs typeface="DaunPenh" pitchFamily="2" charset="0"/>
              </a:rPr>
              <a:t>Köszönjük a figyelmet!</a:t>
            </a:r>
            <a:endParaRPr lang="hu-HU" sz="4800" b="1" dirty="0">
              <a:cs typeface="DaunPenh" pitchFamily="2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8640"/>
            <a:ext cx="2226017" cy="2226017"/>
          </a:xfrm>
          <a:prstGeom prst="rect">
            <a:avLst/>
          </a:prstGeom>
        </p:spPr>
      </p:pic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179512" y="348552"/>
            <a:ext cx="1392265" cy="185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83391" y="4581128"/>
            <a:ext cx="8953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hu-HU" sz="2300" dirty="0" smtClean="0"/>
              <a:t>Kérdés esetén forduljanak hozzánk bizalommal:</a:t>
            </a:r>
            <a:endParaRPr lang="en-GB" sz="23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321463" y="5027404"/>
            <a:ext cx="2476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rgbClr val="990033"/>
                </a:solidFill>
              </a:rPr>
              <a:t>vbk_kfi@mail.bme.hu</a:t>
            </a:r>
            <a:endParaRPr lang="en-GB" sz="2000" dirty="0">
              <a:solidFill>
                <a:srgbClr val="990033"/>
              </a:solidFill>
            </a:endParaRPr>
          </a:p>
        </p:txBody>
      </p:sp>
      <p:sp>
        <p:nvSpPr>
          <p:cNvPr id="11" name="Szövegdoboz 6"/>
          <p:cNvSpPr txBox="1"/>
          <p:nvPr/>
        </p:nvSpPr>
        <p:spPr>
          <a:xfrm>
            <a:off x="5313498" y="5908718"/>
            <a:ext cx="3582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990033"/>
                </a:solidFill>
                <a:hlinkClick r:id="rId4"/>
              </a:rPr>
              <a:t>https://www.bme.hu/unkp_2018</a:t>
            </a:r>
            <a:endParaRPr lang="hu-HU" sz="1600" dirty="0">
              <a:solidFill>
                <a:srgbClr val="990033"/>
              </a:solidFill>
            </a:endParaRPr>
          </a:p>
          <a:p>
            <a:r>
              <a:rPr lang="hu-HU" sz="1600" dirty="0">
                <a:solidFill>
                  <a:srgbClr val="990033"/>
                </a:solidFill>
                <a:hlinkClick r:id="rId5"/>
              </a:rPr>
              <a:t>http://www.ch.bme.hu/kutatas/uj-nemzeti-kivalosag-program/</a:t>
            </a:r>
            <a:r>
              <a:rPr lang="hu-HU" sz="1600" dirty="0">
                <a:solidFill>
                  <a:srgbClr val="990033"/>
                </a:solidFill>
              </a:rPr>
              <a:t> </a:t>
            </a:r>
            <a:endParaRPr lang="en-GB" sz="1600" dirty="0">
              <a:solidFill>
                <a:srgbClr val="990033"/>
              </a:solidFill>
            </a:endParaRPr>
          </a:p>
          <a:p>
            <a:endParaRPr lang="en-GB" sz="1600" dirty="0">
              <a:solidFill>
                <a:srgbClr val="990033"/>
              </a:solidFill>
            </a:endParaRPr>
          </a:p>
        </p:txBody>
      </p:sp>
      <p:pic>
        <p:nvPicPr>
          <p:cNvPr id="12" name="Picture 2" descr="Képtalálat a következőre: „facebook ikon”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81" y="5917429"/>
            <a:ext cx="530623" cy="53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zövegdoboz 8"/>
          <p:cNvSpPr txBox="1"/>
          <p:nvPr/>
        </p:nvSpPr>
        <p:spPr>
          <a:xfrm>
            <a:off x="906730" y="5917429"/>
            <a:ext cx="3677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990033"/>
                </a:solidFill>
                <a:hlinkClick r:id="rId7"/>
              </a:rPr>
              <a:t>https://www.facebook.com/VBKInfoPont</a:t>
            </a:r>
            <a:r>
              <a:rPr lang="en-GB" sz="1600" dirty="0" smtClean="0">
                <a:solidFill>
                  <a:srgbClr val="990033"/>
                </a:solidFill>
                <a:hlinkClick r:id="rId7"/>
              </a:rPr>
              <a:t>/</a:t>
            </a:r>
            <a:endParaRPr lang="hu-HU" sz="1600" dirty="0" smtClean="0">
              <a:solidFill>
                <a:srgbClr val="990033"/>
              </a:solidFill>
            </a:endParaRPr>
          </a:p>
          <a:p>
            <a:r>
              <a:rPr lang="hu-HU" sz="1600" dirty="0">
                <a:solidFill>
                  <a:srgbClr val="990033"/>
                </a:solidFill>
                <a:hlinkClick r:id="rId8"/>
              </a:rPr>
              <a:t>https://www.facebook.com/bmevbk</a:t>
            </a:r>
            <a:r>
              <a:rPr lang="hu-HU" sz="1600" dirty="0" smtClean="0">
                <a:solidFill>
                  <a:srgbClr val="990033"/>
                </a:solidFill>
                <a:hlinkClick r:id="rId8"/>
              </a:rPr>
              <a:t>/</a:t>
            </a:r>
            <a:r>
              <a:rPr lang="hu-HU" sz="1600" dirty="0" smtClean="0">
                <a:solidFill>
                  <a:srgbClr val="990033"/>
                </a:solidFill>
              </a:rPr>
              <a:t> </a:t>
            </a:r>
            <a:endParaRPr lang="en-GB" sz="1600" dirty="0">
              <a:solidFill>
                <a:srgbClr val="990033"/>
              </a:solidFill>
            </a:endParaRPr>
          </a:p>
        </p:txBody>
      </p:sp>
      <p:pic>
        <p:nvPicPr>
          <p:cNvPr id="14" name="Picture 4" descr="Képtalálat a következőre: „www ikon”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943" y="5843797"/>
            <a:ext cx="753555" cy="75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6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dirty="0" smtClean="0"/>
              <a:t>Pályázati kategóriák</a:t>
            </a:r>
            <a:endParaRPr lang="hu-HU" sz="3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898483"/>
              </p:ext>
            </p:extLst>
          </p:nvPr>
        </p:nvGraphicFramePr>
        <p:xfrm>
          <a:off x="457200" y="1510640"/>
          <a:ext cx="8098626" cy="3718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2855"/>
                <a:gridCol w="5526241"/>
                <a:gridCol w="131953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>
                          <a:solidFill>
                            <a:schemeClr val="bg1"/>
                          </a:solidFill>
                        </a:rPr>
                        <a:t>Kódszám</a:t>
                      </a:r>
                    </a:p>
                  </a:txBody>
                  <a:tcP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>
                          <a:solidFill>
                            <a:schemeClr val="bg1"/>
                          </a:solidFill>
                        </a:rPr>
                        <a:t>Pályázati címe</a:t>
                      </a:r>
                    </a:p>
                  </a:txBody>
                  <a:tcP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solidFill>
                            <a:schemeClr val="bg1"/>
                          </a:solidFill>
                        </a:rPr>
                        <a:t>Ösztöndíj</a:t>
                      </a:r>
                      <a:r>
                        <a:rPr lang="hu-HU" sz="1600" b="1" baseline="0" dirty="0" smtClean="0">
                          <a:solidFill>
                            <a:schemeClr val="bg1"/>
                          </a:solidFill>
                        </a:rPr>
                        <a:t> összege</a:t>
                      </a:r>
                      <a:endParaRPr lang="hu-H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3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ÚNKP-18-1</a:t>
                      </a:r>
                      <a:endParaRPr lang="hu-H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Alapképzésben részt vevő hallgató</a:t>
                      </a:r>
                      <a:r>
                        <a:rPr lang="hu-HU" sz="1600" baseline="0" dirty="0" smtClean="0"/>
                        <a:t> első éves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Alapképzésben részt vevő hallgató</a:t>
                      </a:r>
                      <a:r>
                        <a:rPr lang="hu-HU" sz="1600" baseline="0" dirty="0" smtClean="0"/>
                        <a:t> felsőbb éves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hu-HU" sz="1600" dirty="0" smtClean="0"/>
                        <a:t>50.000.-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75.000.-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ÚNKP-18-2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strike="sngStrike" dirty="0" smtClean="0"/>
                        <a:t>Mesterképzésben részt vevő hallgató, osztatlan képzés</a:t>
                      </a:r>
                      <a:r>
                        <a:rPr lang="hu-HU" sz="1600" strike="sngStrike" baseline="0" dirty="0" smtClean="0"/>
                        <a:t> első éves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Mesterképzésben részt vevő hallgató, osztatlan képzés</a:t>
                      </a:r>
                      <a:r>
                        <a:rPr lang="hu-HU" sz="1600" baseline="0" dirty="0" smtClean="0"/>
                        <a:t> felsőbb éves és osztott képzés</a:t>
                      </a:r>
                      <a:endParaRPr lang="hu-HU" sz="16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strike="sngStrike" baseline="0" dirty="0" smtClean="0"/>
                        <a:t>50.000.-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endParaRPr lang="hu-HU" sz="1600" dirty="0" smtClean="0"/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hu-HU" sz="1600" dirty="0" smtClean="0"/>
                        <a:t>100.000.-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ÚNKP-18-3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err="1" smtClean="0">
                          <a:solidFill>
                            <a:schemeClr val="tx1"/>
                          </a:solidFill>
                        </a:rPr>
                        <a:t>Doktoráns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Doktorjelölt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100.000.-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300.000.-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rgbClr val="00FF00"/>
                          </a:solidFill>
                        </a:rPr>
                        <a:t>ÚNKP-18-4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rgbClr val="00FF00"/>
                          </a:solidFill>
                        </a:rPr>
                        <a:t>Bolyai+</a:t>
                      </a:r>
                      <a:endParaRPr lang="hu-HU" sz="16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hu-HU" sz="1600" dirty="0" smtClean="0">
                          <a:solidFill>
                            <a:srgbClr val="00FF00"/>
                          </a:solidFill>
                        </a:rPr>
                        <a:t>200.000.-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rgbClr val="00FF00"/>
                          </a:solidFill>
                        </a:rPr>
                        <a:t>ÚNKP-18-5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rgbClr val="00FF00"/>
                          </a:solidFill>
                        </a:rPr>
                        <a:t>Tehetséggel fel!</a:t>
                      </a:r>
                      <a:endParaRPr lang="hu-HU" sz="16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hu-HU" sz="1600" dirty="0" smtClean="0">
                          <a:solidFill>
                            <a:srgbClr val="00FF00"/>
                          </a:solidFill>
                        </a:rPr>
                        <a:t>50.000.-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Egyenes összekötő 4"/>
          <p:cNvCxnSpPr/>
          <p:nvPr/>
        </p:nvCxnSpPr>
        <p:spPr>
          <a:xfrm>
            <a:off x="107950" y="981075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449"/>
            <a:ext cx="669131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églalap 2"/>
          <p:cNvSpPr/>
          <p:nvPr/>
        </p:nvSpPr>
        <p:spPr>
          <a:xfrm>
            <a:off x="367479" y="5520613"/>
            <a:ext cx="84930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1600" dirty="0"/>
              <a:t>A pályázati kategóriát a </a:t>
            </a:r>
            <a:r>
              <a:rPr lang="hu-HU" sz="1600" dirty="0" smtClean="0"/>
              <a:t>2018. szeptember </a:t>
            </a:r>
            <a:r>
              <a:rPr lang="hu-HU" sz="1600" dirty="0"/>
              <a:t>20.-án (várhatóan) érvényben lévő jogviszony alapján kell </a:t>
            </a:r>
            <a:r>
              <a:rPr lang="hu-HU" sz="1600" dirty="0" smtClean="0"/>
              <a:t>meghatározni.</a:t>
            </a:r>
            <a:endParaRPr lang="en-GB" sz="16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19" y="62581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36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r>
              <a:rPr lang="hu-HU" sz="1600" b="1" dirty="0" smtClean="0"/>
              <a:t>Ösztöndíjas időszak: </a:t>
            </a:r>
            <a:r>
              <a:rPr lang="de-DE" sz="1600" b="1" dirty="0" smtClean="0"/>
              <a:t>201</a:t>
            </a:r>
            <a:r>
              <a:rPr lang="hu-HU" sz="1600" b="1" dirty="0" smtClean="0"/>
              <a:t>8</a:t>
            </a:r>
            <a:r>
              <a:rPr lang="de-DE" sz="1600" b="1" dirty="0" smtClean="0"/>
              <a:t>. </a:t>
            </a:r>
            <a:r>
              <a:rPr lang="de-DE" sz="1600" b="1" dirty="0" err="1"/>
              <a:t>szeptember</a:t>
            </a:r>
            <a:r>
              <a:rPr lang="de-DE" sz="1600" b="1" dirty="0"/>
              <a:t> </a:t>
            </a:r>
            <a:r>
              <a:rPr lang="de-DE" sz="1600" b="1" dirty="0" smtClean="0"/>
              <a:t>1</a:t>
            </a:r>
            <a:r>
              <a:rPr lang="hu-HU" sz="1600" dirty="0" smtClean="0"/>
              <a:t>. - </a:t>
            </a:r>
            <a:r>
              <a:rPr lang="de-DE" sz="1600" b="1" dirty="0" smtClean="0"/>
              <a:t>201</a:t>
            </a:r>
            <a:r>
              <a:rPr lang="hu-HU" sz="1600" b="1" dirty="0" smtClean="0"/>
              <a:t>9</a:t>
            </a:r>
            <a:r>
              <a:rPr lang="de-DE" sz="1600" b="1" dirty="0" smtClean="0"/>
              <a:t>. </a:t>
            </a:r>
            <a:r>
              <a:rPr lang="de-DE" sz="1600" b="1" dirty="0" err="1"/>
              <a:t>június</a:t>
            </a:r>
            <a:r>
              <a:rPr lang="de-DE" sz="1600" b="1" dirty="0"/>
              <a:t> 30</a:t>
            </a:r>
            <a:r>
              <a:rPr lang="de-DE" sz="1600" dirty="0"/>
              <a:t>-ig </a:t>
            </a:r>
            <a:endParaRPr lang="hu-HU" sz="1600" dirty="0"/>
          </a:p>
          <a:p>
            <a:r>
              <a:rPr lang="hu-HU" sz="1600" b="1" dirty="0"/>
              <a:t>Az ösztöndíj időtartama:</a:t>
            </a:r>
            <a:r>
              <a:rPr lang="hu-HU" sz="1600" dirty="0"/>
              <a:t> </a:t>
            </a:r>
            <a:r>
              <a:rPr lang="hu-HU" sz="1600" dirty="0" smtClean="0"/>
              <a:t>5 vagy 10 hónap (figyelem, nem mindegyiknél!)</a:t>
            </a:r>
          </a:p>
          <a:p>
            <a:r>
              <a:rPr lang="hu-HU" sz="1600" b="1" dirty="0" smtClean="0"/>
              <a:t>Továbbfutó kategória: </a:t>
            </a:r>
            <a:r>
              <a:rPr lang="hu-HU" sz="1600" dirty="0" smtClean="0"/>
              <a:t>megszűnt!!!</a:t>
            </a:r>
          </a:p>
          <a:p>
            <a:pPr algn="just"/>
            <a:r>
              <a:rPr lang="hu-HU" sz="1600" dirty="0" smtClean="0"/>
              <a:t>A pályázó vállalja</a:t>
            </a:r>
            <a:r>
              <a:rPr lang="hu-HU" sz="1600" dirty="0"/>
              <a:t>, hogy az ösztöndíjas időszakban – témavezető segítségével – egy kutatócsoport munkájába bekapcsolódva-, vagy egyénileg kutatómunkát végez </a:t>
            </a:r>
            <a:r>
              <a:rPr lang="hu-HU" sz="1600" b="1" dirty="0" smtClean="0"/>
              <a:t>a </a:t>
            </a:r>
            <a:r>
              <a:rPr lang="hu-HU" sz="1600" b="1" dirty="0"/>
              <a:t>felsőoktatási </a:t>
            </a:r>
            <a:r>
              <a:rPr lang="hu-HU" sz="1600" b="1" dirty="0" smtClean="0"/>
              <a:t>intézményben</a:t>
            </a:r>
            <a:r>
              <a:rPr lang="hu-HU" sz="1600" dirty="0" smtClean="0"/>
              <a:t>, </a:t>
            </a:r>
            <a:r>
              <a:rPr lang="hu-HU" sz="1600" dirty="0"/>
              <a:t>és az ösztöndíjas időszak alatt a fogadó magyarországi </a:t>
            </a:r>
            <a:r>
              <a:rPr lang="hu-HU" sz="1600" u="sng" dirty="0"/>
              <a:t>felsőoktatási intézményben közzéteszi tudományos kutatási, fejlesztési munkája eredményeit</a:t>
            </a:r>
            <a:r>
              <a:rPr lang="hu-HU" sz="1600" dirty="0"/>
              <a:t>. </a:t>
            </a:r>
            <a:endParaRPr lang="hu-HU" sz="1600" dirty="0" smtClean="0"/>
          </a:p>
          <a:p>
            <a:pPr algn="just"/>
            <a:r>
              <a:rPr lang="hu-HU" sz="1600" b="1" dirty="0" smtClean="0"/>
              <a:t>Témavezető: </a:t>
            </a:r>
            <a:r>
              <a:rPr lang="hu-HU" sz="1600" dirty="0" err="1" smtClean="0"/>
              <a:t>BME-vel</a:t>
            </a:r>
            <a:r>
              <a:rPr lang="hu-HU" sz="1600" dirty="0" smtClean="0"/>
              <a:t> jogviszonyban áll, vagy a VBK SZMSZ-ében meghatározott MTA kutatócsoportban dolgozik.</a:t>
            </a:r>
            <a:endParaRPr lang="hu-HU" sz="1600" dirty="0"/>
          </a:p>
          <a:p>
            <a:pPr algn="just"/>
            <a:r>
              <a:rPr lang="hu-HU" sz="1600" dirty="0" smtClean="0"/>
              <a:t>A </a:t>
            </a:r>
            <a:r>
              <a:rPr lang="hu-HU" sz="1600" dirty="0"/>
              <a:t>kutatási terv egy, már korábban megkezdett kutatás, művészeti alkotótevékenység folytatására is vonatkozhat. </a:t>
            </a:r>
          </a:p>
          <a:p>
            <a:r>
              <a:rPr lang="hu-HU" sz="1600" dirty="0" smtClean="0"/>
              <a:t>Az </a:t>
            </a:r>
            <a:r>
              <a:rPr lang="hu-HU" sz="1600" dirty="0"/>
              <a:t>ösztöndíjas jogviszony </a:t>
            </a:r>
            <a:r>
              <a:rPr lang="hu-HU" sz="1600" dirty="0" smtClean="0"/>
              <a:t>létesítésekor (szeptemberben) </a:t>
            </a:r>
            <a:r>
              <a:rPr lang="hu-HU" sz="1600" dirty="0"/>
              <a:t>igazolni </a:t>
            </a:r>
            <a:r>
              <a:rPr lang="hu-HU" sz="1600" dirty="0" smtClean="0"/>
              <a:t>kell az </a:t>
            </a:r>
            <a:r>
              <a:rPr lang="hu-HU" sz="1600" dirty="0"/>
              <a:t>aktív </a:t>
            </a:r>
            <a:r>
              <a:rPr lang="hu-HU" sz="1600" dirty="0" smtClean="0"/>
              <a:t>jogviszonyt!</a:t>
            </a:r>
          </a:p>
          <a:p>
            <a:r>
              <a:rPr lang="hu-HU" sz="1600" dirty="0" smtClean="0"/>
              <a:t>Amennyiben a pályázó publikációs tevékenysége megtalálható az </a:t>
            </a:r>
            <a:r>
              <a:rPr lang="hu-HU" sz="1600" dirty="0" err="1" smtClean="0"/>
              <a:t>MTMT-ben</a:t>
            </a:r>
            <a:r>
              <a:rPr lang="hu-HU" sz="1600" dirty="0" smtClean="0"/>
              <a:t>, akkor elegendő a linket megadni.</a:t>
            </a:r>
          </a:p>
          <a:p>
            <a:r>
              <a:rPr lang="hu-HU" sz="1600" dirty="0" smtClean="0"/>
              <a:t>Az átlagon a Minisztérium a </a:t>
            </a:r>
            <a:r>
              <a:rPr lang="hu-HU" sz="1600" b="1" dirty="0"/>
              <a:t>súlyozott tanulmányi </a:t>
            </a:r>
            <a:r>
              <a:rPr lang="hu-HU" sz="1600" b="1" dirty="0" smtClean="0"/>
              <a:t>átlagot </a:t>
            </a:r>
            <a:r>
              <a:rPr lang="hu-HU" sz="1600" dirty="0" smtClean="0"/>
              <a:t>kér, erről (tanulmányi) igazolást kell </a:t>
            </a:r>
            <a:r>
              <a:rPr lang="hu-HU" sz="1600" dirty="0" smtClean="0"/>
              <a:t>benyújtani ÚNKP-1 és ÚNKP-2 kategóriákban.</a:t>
            </a:r>
            <a:endParaRPr lang="hu-HU" sz="1600" dirty="0" smtClean="0"/>
          </a:p>
          <a:p>
            <a:r>
              <a:rPr lang="hu-HU" sz="1600" dirty="0" smtClean="0"/>
              <a:t>Intézményi </a:t>
            </a:r>
            <a:r>
              <a:rPr lang="hu-HU" sz="1600" dirty="0"/>
              <a:t>ÚNKP rendezvényen való </a:t>
            </a:r>
            <a:r>
              <a:rPr lang="hu-HU" sz="1600" dirty="0" smtClean="0"/>
              <a:t>részvétel – mindenki számára kötelező!</a:t>
            </a: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endParaRPr lang="hu-HU" sz="1600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107950" y="981075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449"/>
            <a:ext cx="669131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000" dirty="0" smtClean="0"/>
              <a:t>Általános feltételek</a:t>
            </a:r>
            <a:endParaRPr lang="hu-HU" sz="40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19" y="62581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9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150" y="0"/>
            <a:ext cx="7620650" cy="1412776"/>
          </a:xfrm>
        </p:spPr>
        <p:txBody>
          <a:bodyPr>
            <a:noAutofit/>
          </a:bodyPr>
          <a:lstStyle/>
          <a:p>
            <a:r>
              <a:rPr lang="hu-HU" sz="3600" dirty="0" smtClean="0"/>
              <a:t> </a:t>
            </a:r>
            <a:r>
              <a:rPr lang="hu-HU" sz="3600" dirty="0"/>
              <a:t>Felsőoktatási Alapképzés Hallgatói Kutatói </a:t>
            </a:r>
            <a:r>
              <a:rPr lang="hu-HU" sz="3600" dirty="0" smtClean="0"/>
              <a:t>Ösztöndíj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algn="just">
              <a:spcBef>
                <a:spcPts val="100"/>
              </a:spcBef>
            </a:pPr>
            <a:r>
              <a:rPr lang="hu-HU" sz="1400" b="1" dirty="0" smtClean="0"/>
              <a:t>Cél: </a:t>
            </a:r>
            <a:r>
              <a:rPr lang="hu-HU" sz="1400" dirty="0"/>
              <a:t> </a:t>
            </a:r>
            <a:r>
              <a:rPr lang="hu-HU" sz="1400" dirty="0" smtClean="0"/>
              <a:t>A </a:t>
            </a:r>
            <a:r>
              <a:rPr lang="hu-HU" sz="1400" dirty="0"/>
              <a:t>középiskolai tanulmányaikat sikeresen befejező, alapképzésben részt vevő, tehetséges hallgatók kutatási tevékenységének és </a:t>
            </a:r>
            <a:r>
              <a:rPr lang="hu-HU" sz="1400" b="1" dirty="0"/>
              <a:t>szakmai fejlődésének támogatása</a:t>
            </a:r>
            <a:r>
              <a:rPr lang="hu-HU" sz="1400" dirty="0"/>
              <a:t>, amelynek eredménye </a:t>
            </a:r>
            <a:r>
              <a:rPr lang="hu-HU" sz="1400" b="1" dirty="0" smtClean="0"/>
              <a:t>publikáció </a:t>
            </a:r>
            <a:r>
              <a:rPr lang="hu-HU" sz="1400" dirty="0"/>
              <a:t>(tudományos cikk, szakdolgozat vagy TDK-dolgozat), egyéb – az adott tudományágban releváns – tudományos, műszaki vagy művészi alkotás, továbbá a </a:t>
            </a:r>
            <a:r>
              <a:rPr lang="hu-HU" sz="1400" b="1" dirty="0"/>
              <a:t>mester tanulmányok megkezdésére való felkészülés</a:t>
            </a:r>
            <a:r>
              <a:rPr lang="hu-HU" sz="1400" dirty="0"/>
              <a:t>. </a:t>
            </a:r>
            <a:endParaRPr lang="hu-HU" sz="1400" dirty="0" smtClean="0"/>
          </a:p>
          <a:p>
            <a:pPr>
              <a:spcBef>
                <a:spcPts val="100"/>
              </a:spcBef>
            </a:pPr>
            <a:endParaRPr lang="en-GB" sz="1400" dirty="0"/>
          </a:p>
          <a:p>
            <a:pPr>
              <a:spcBef>
                <a:spcPts val="100"/>
              </a:spcBef>
            </a:pPr>
            <a:r>
              <a:rPr lang="hu-HU" sz="1400" dirty="0"/>
              <a:t>Az ösztöndíj összege: </a:t>
            </a:r>
            <a:r>
              <a:rPr lang="hu-HU" sz="1400" dirty="0" smtClean="0"/>
              <a:t>első éves </a:t>
            </a:r>
            <a:r>
              <a:rPr lang="hu-HU" sz="1400" b="1" dirty="0" smtClean="0"/>
              <a:t>50.000 Ft/hó/fő</a:t>
            </a:r>
            <a:endParaRPr lang="hu-HU" sz="1400" b="1" dirty="0"/>
          </a:p>
          <a:p>
            <a:pPr marL="2147888" indent="0">
              <a:spcBef>
                <a:spcPts val="100"/>
              </a:spcBef>
              <a:buNone/>
              <a:tabLst>
                <a:tab pos="2147888" algn="l"/>
              </a:tabLst>
            </a:pPr>
            <a:r>
              <a:rPr lang="hu-HU" sz="1400" dirty="0" smtClean="0"/>
              <a:t>felsőbb éves: </a:t>
            </a:r>
            <a:r>
              <a:rPr lang="hu-HU" sz="1400" b="1" dirty="0" smtClean="0"/>
              <a:t>75.000 </a:t>
            </a:r>
            <a:r>
              <a:rPr lang="hu-HU" sz="1400" b="1" dirty="0"/>
              <a:t>Ft/hó/fő.</a:t>
            </a:r>
            <a:endParaRPr lang="hu-HU" sz="1400" dirty="0"/>
          </a:p>
          <a:p>
            <a:pPr marL="0" indent="0">
              <a:spcBef>
                <a:spcPts val="100"/>
              </a:spcBef>
              <a:buNone/>
            </a:pPr>
            <a:endParaRPr lang="hu-HU" sz="1400" b="1" dirty="0" smtClean="0"/>
          </a:p>
          <a:p>
            <a:pPr>
              <a:spcBef>
                <a:spcPts val="100"/>
              </a:spcBef>
            </a:pPr>
            <a:r>
              <a:rPr lang="hu-HU" sz="1400" b="1" dirty="0" smtClean="0"/>
              <a:t>I. </a:t>
            </a:r>
            <a:r>
              <a:rPr lang="hu-HU" sz="1400" b="1" dirty="0"/>
              <a:t>típusú pályázat </a:t>
            </a:r>
            <a:r>
              <a:rPr lang="hu-HU" sz="1400" dirty="0"/>
              <a:t>leendő felsőbb </a:t>
            </a:r>
            <a:r>
              <a:rPr lang="hu-HU" sz="1400" dirty="0" smtClean="0"/>
              <a:t>évesek, felsőoktatási </a:t>
            </a:r>
            <a:r>
              <a:rPr lang="hu-HU" sz="1400" dirty="0"/>
              <a:t>intézménnyel hallgatói jogviszonyban állnak </a:t>
            </a:r>
            <a:endParaRPr lang="hu-HU" sz="1400" dirty="0" smtClean="0"/>
          </a:p>
          <a:p>
            <a:pPr lvl="1">
              <a:spcBef>
                <a:spcPts val="100"/>
              </a:spcBef>
            </a:pPr>
            <a:r>
              <a:rPr lang="hu-HU" sz="1400" dirty="0"/>
              <a:t>utolsó két lezárt félévének súlyozott tanulmányi átlaga lezárt félévenként legalább </a:t>
            </a:r>
            <a:r>
              <a:rPr lang="hu-HU" sz="1400" dirty="0" smtClean="0"/>
              <a:t>„3.51” minősítésű</a:t>
            </a:r>
          </a:p>
          <a:p>
            <a:pPr>
              <a:spcBef>
                <a:spcPts val="100"/>
              </a:spcBef>
            </a:pPr>
            <a:r>
              <a:rPr lang="hu-HU" sz="1400" b="1" dirty="0" smtClean="0"/>
              <a:t>II. </a:t>
            </a:r>
            <a:r>
              <a:rPr lang="hu-HU" sz="1400" b="1" dirty="0"/>
              <a:t>típusú pályázat </a:t>
            </a:r>
            <a:r>
              <a:rPr lang="hu-HU" sz="1400" dirty="0"/>
              <a:t>leendő első </a:t>
            </a:r>
            <a:r>
              <a:rPr lang="hu-HU" sz="1400" dirty="0" smtClean="0"/>
              <a:t>évesek, alapképzésén hallgatói </a:t>
            </a:r>
            <a:r>
              <a:rPr lang="hu-HU" sz="1400" dirty="0"/>
              <a:t>jogviszonyt létesítenek </a:t>
            </a:r>
            <a:r>
              <a:rPr lang="hu-HU" sz="1400" dirty="0" smtClean="0"/>
              <a:t>legkésőbb </a:t>
            </a:r>
            <a:r>
              <a:rPr lang="hu-HU" sz="1400" dirty="0"/>
              <a:t>szeptember 20-ig </a:t>
            </a:r>
          </a:p>
          <a:p>
            <a:pPr lvl="1">
              <a:spcBef>
                <a:spcPts val="100"/>
              </a:spcBef>
            </a:pPr>
            <a:r>
              <a:rPr lang="hu-HU" sz="1400" dirty="0"/>
              <a:t>középfokú képzésben teljesített tanulmányi eredményének utolsó két lezárt félévének átlaga lezárt félévenként legalább „4.00” minősítésű legyen.</a:t>
            </a:r>
            <a:endParaRPr lang="hu-HU" sz="1400" dirty="0" smtClean="0"/>
          </a:p>
          <a:p>
            <a:pPr>
              <a:spcBef>
                <a:spcPts val="100"/>
              </a:spcBef>
            </a:pPr>
            <a:endParaRPr lang="hu-HU" sz="1400" dirty="0" smtClean="0"/>
          </a:p>
          <a:p>
            <a:pPr marL="0" lvl="1" indent="0">
              <a:spcBef>
                <a:spcPts val="100"/>
              </a:spcBef>
              <a:buNone/>
            </a:pPr>
            <a:r>
              <a:rPr lang="hu-HU" sz="1400" b="1" dirty="0"/>
              <a:t>Amennyiben a pályázó kizárólag egy lezárt félévvel rendelkezik, úgy lezárt félévének súlyozott tanulmányi átlagát kell figyelembe </a:t>
            </a:r>
            <a:r>
              <a:rPr lang="hu-HU" sz="1400" b="1" dirty="0" smtClean="0"/>
              <a:t>venni!</a:t>
            </a:r>
            <a:endParaRPr lang="hu-HU" sz="1400" b="1" dirty="0"/>
          </a:p>
          <a:p>
            <a:pPr marL="0" indent="0">
              <a:spcBef>
                <a:spcPts val="100"/>
              </a:spcBef>
              <a:buNone/>
            </a:pPr>
            <a:r>
              <a:rPr lang="hu-HU" sz="1400" dirty="0" smtClean="0"/>
              <a:t>A kutatási tervhez szükség van ajánlásra!</a:t>
            </a:r>
          </a:p>
          <a:p>
            <a:pPr marL="0" indent="0">
              <a:spcBef>
                <a:spcPts val="100"/>
              </a:spcBef>
              <a:buNone/>
            </a:pPr>
            <a:endParaRPr lang="hu-HU" sz="1400" dirty="0" smtClean="0"/>
          </a:p>
          <a:p>
            <a:pPr marL="0" indent="0">
              <a:spcBef>
                <a:spcPts val="100"/>
              </a:spcBef>
              <a:buNone/>
            </a:pPr>
            <a:r>
              <a:rPr lang="hu-HU" sz="1400" b="1" dirty="0" smtClean="0"/>
              <a:t>Kötelező vállalások:</a:t>
            </a:r>
          </a:p>
          <a:p>
            <a:pPr>
              <a:spcBef>
                <a:spcPts val="100"/>
              </a:spcBef>
              <a:buFontTx/>
              <a:buChar char="-"/>
            </a:pPr>
            <a:r>
              <a:rPr lang="hu-HU" sz="1400" dirty="0" smtClean="0"/>
              <a:t>Intézményi ÚNKP rendezvényen való részvétel</a:t>
            </a:r>
          </a:p>
          <a:p>
            <a:pPr>
              <a:spcBef>
                <a:spcPts val="100"/>
              </a:spcBef>
              <a:buFontTx/>
              <a:buChar char="-"/>
            </a:pPr>
            <a:r>
              <a:rPr lang="hu-HU" sz="1400" dirty="0" smtClean="0"/>
              <a:t>II. típusnál: havonta legalább 1 szakirodalom feldolgozása </a:t>
            </a:r>
          </a:p>
          <a:p>
            <a:pPr>
              <a:spcBef>
                <a:spcPts val="100"/>
              </a:spcBef>
              <a:buFontTx/>
              <a:buChar char="-"/>
            </a:pPr>
            <a:r>
              <a:rPr lang="hu-HU" sz="1400" dirty="0" smtClean="0"/>
              <a:t>Havi legalább 1 személyes konzultáció a témavezetővel, konzultációs lap vezetése igazolja</a:t>
            </a:r>
          </a:p>
          <a:p>
            <a:pPr>
              <a:spcBef>
                <a:spcPts val="100"/>
              </a:spcBef>
            </a:pPr>
            <a:endParaRPr lang="hu-HU" sz="1400" dirty="0"/>
          </a:p>
          <a:p>
            <a:pPr>
              <a:spcBef>
                <a:spcPts val="100"/>
              </a:spcBef>
            </a:pPr>
            <a:endParaRPr lang="hu-HU" sz="1400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19" y="62581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1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 algn="just">
              <a:spcBef>
                <a:spcPts val="100"/>
              </a:spcBef>
            </a:pPr>
            <a:r>
              <a:rPr lang="hu-HU" sz="1600" b="1" dirty="0" smtClean="0"/>
              <a:t>Cél</a:t>
            </a:r>
            <a:r>
              <a:rPr lang="hu-HU" sz="1600" b="1" dirty="0"/>
              <a:t>: </a:t>
            </a:r>
            <a:r>
              <a:rPr lang="hu-HU" sz="1600" dirty="0"/>
              <a:t>a mester (osztatlan) képzésben részt vevő, </a:t>
            </a:r>
            <a:r>
              <a:rPr lang="hu-HU" sz="1600" b="1" dirty="0"/>
              <a:t>tehetséges hallgatók kutatási tevékenységének</a:t>
            </a:r>
            <a:r>
              <a:rPr lang="hu-HU" sz="1600" dirty="0"/>
              <a:t> és szakmai fejlődésének </a:t>
            </a:r>
            <a:r>
              <a:rPr lang="hu-HU" sz="1600" b="1" dirty="0"/>
              <a:t>támogatása</a:t>
            </a:r>
            <a:r>
              <a:rPr lang="hu-HU" sz="1600" dirty="0"/>
              <a:t>, amelynek eredménye </a:t>
            </a:r>
            <a:r>
              <a:rPr lang="hu-HU" sz="1600" b="1" dirty="0" smtClean="0"/>
              <a:t>publikáció </a:t>
            </a:r>
            <a:r>
              <a:rPr lang="hu-HU" sz="1600" dirty="0"/>
              <a:t>(tudományos cikk, szakdolgozat vagy TDK-dolgozat), egyéb – az adott tudományágban releváns – tudományos, műszaki vagy művészi alkotás, továbbá a </a:t>
            </a:r>
            <a:r>
              <a:rPr lang="hu-HU" sz="1600" b="1" dirty="0"/>
              <a:t>doktori tanulmányok megkezdésére való felkészülés</a:t>
            </a:r>
            <a:r>
              <a:rPr lang="hu-HU" sz="1600" dirty="0" smtClean="0"/>
              <a:t>.</a:t>
            </a:r>
          </a:p>
          <a:p>
            <a:pPr>
              <a:spcBef>
                <a:spcPts val="100"/>
              </a:spcBef>
            </a:pPr>
            <a:endParaRPr lang="en-GB" sz="1600" dirty="0"/>
          </a:p>
          <a:p>
            <a:pPr>
              <a:spcBef>
                <a:spcPts val="100"/>
              </a:spcBef>
            </a:pPr>
            <a:r>
              <a:rPr lang="hu-HU" sz="1600" dirty="0"/>
              <a:t>Az ösztöndíj összege: </a:t>
            </a:r>
            <a:r>
              <a:rPr lang="hu-HU" sz="1600" b="1" dirty="0"/>
              <a:t>100.000 Ft/hó/fő. </a:t>
            </a:r>
            <a:endParaRPr lang="hu-HU" sz="1600" dirty="0" smtClean="0"/>
          </a:p>
          <a:p>
            <a:pPr>
              <a:spcBef>
                <a:spcPts val="100"/>
              </a:spcBef>
            </a:pPr>
            <a:endParaRPr lang="hu-HU" sz="1600" dirty="0" smtClean="0"/>
          </a:p>
          <a:p>
            <a:pPr>
              <a:spcBef>
                <a:spcPts val="100"/>
              </a:spcBef>
            </a:pPr>
            <a:r>
              <a:rPr lang="hu-HU" sz="1600" b="1" dirty="0" smtClean="0"/>
              <a:t>Az </a:t>
            </a:r>
            <a:r>
              <a:rPr lang="hu-HU" sz="1600" b="1" dirty="0"/>
              <a:t>„I.” </a:t>
            </a:r>
            <a:r>
              <a:rPr lang="hu-HU" sz="1600" b="1" dirty="0" smtClean="0"/>
              <a:t>típusú </a:t>
            </a:r>
            <a:r>
              <a:rPr lang="hu-HU" sz="1600" b="1" dirty="0"/>
              <a:t>tudományos pályázat </a:t>
            </a:r>
            <a:r>
              <a:rPr lang="hu-HU" sz="1600" dirty="0" smtClean="0"/>
              <a:t>(</a:t>
            </a:r>
            <a:r>
              <a:rPr lang="hu-HU" sz="1600" dirty="0"/>
              <a:t>leendő felsőbb évesek) </a:t>
            </a:r>
            <a:r>
              <a:rPr lang="hu-HU" sz="1600" dirty="0" smtClean="0"/>
              <a:t>a felsőoktatási </a:t>
            </a:r>
            <a:r>
              <a:rPr lang="hu-HU" sz="1600" dirty="0"/>
              <a:t>intézménnyel hallgatói jogviszonyban állnak: </a:t>
            </a:r>
          </a:p>
          <a:p>
            <a:pPr lvl="1">
              <a:spcBef>
                <a:spcPts val="100"/>
              </a:spcBef>
            </a:pPr>
            <a:r>
              <a:rPr lang="hu-HU" sz="1600" dirty="0"/>
              <a:t>utolsó két lezárt félévének súlyozott tanulmányi átlaga lezárt félévenként legalább „3.51” minősítésű </a:t>
            </a:r>
            <a:r>
              <a:rPr lang="hu-HU" sz="1600" dirty="0" smtClean="0"/>
              <a:t>legyen</a:t>
            </a:r>
            <a:endParaRPr lang="hu-HU" sz="1600" dirty="0"/>
          </a:p>
          <a:p>
            <a:pPr>
              <a:spcBef>
                <a:spcPts val="100"/>
              </a:spcBef>
            </a:pPr>
            <a:r>
              <a:rPr lang="hu-HU" sz="1600" b="1" dirty="0"/>
              <a:t>A „II.” típusú tudományos </a:t>
            </a:r>
            <a:r>
              <a:rPr lang="hu-HU" sz="1600" b="1" dirty="0" smtClean="0"/>
              <a:t>pályázat </a:t>
            </a:r>
            <a:r>
              <a:rPr lang="hu-HU" sz="1600" b="1" dirty="0"/>
              <a:t>esetén </a:t>
            </a:r>
            <a:r>
              <a:rPr lang="hu-HU" sz="1600" dirty="0"/>
              <a:t>(leendő első évesek) mester (osztatlan) képzésére jelentkeznek és az intézmény mester (osztatlan) képzésén </a:t>
            </a:r>
            <a:r>
              <a:rPr lang="hu-HU" sz="1600" dirty="0" smtClean="0"/>
              <a:t>, legkésőbb 2018. </a:t>
            </a:r>
            <a:r>
              <a:rPr lang="hu-HU" sz="1600" dirty="0"/>
              <a:t>szeptember 20-ig várhatóan hallgatói jogviszonyt létesítenek: </a:t>
            </a:r>
          </a:p>
          <a:p>
            <a:pPr lvl="1">
              <a:spcBef>
                <a:spcPts val="100"/>
              </a:spcBef>
            </a:pPr>
            <a:r>
              <a:rPr lang="hu-HU" sz="1600" dirty="0"/>
              <a:t>utolsó két lezárt félévének súlyozott tanulmányi átlaga lezárt félévenként legalább „3.51” minősítésű </a:t>
            </a:r>
            <a:r>
              <a:rPr lang="hu-HU" sz="1600" dirty="0" smtClean="0"/>
              <a:t>legyen</a:t>
            </a:r>
          </a:p>
          <a:p>
            <a:pPr lvl="1">
              <a:spcBef>
                <a:spcPts val="100"/>
              </a:spcBef>
            </a:pPr>
            <a:endParaRPr lang="hu-HU" sz="1600" dirty="0"/>
          </a:p>
          <a:p>
            <a:pPr marL="0" lvl="1" indent="0">
              <a:spcBef>
                <a:spcPts val="100"/>
              </a:spcBef>
              <a:buNone/>
            </a:pPr>
            <a:r>
              <a:rPr lang="hu-HU" sz="1600" b="1" dirty="0" smtClean="0"/>
              <a:t>Amennyiben </a:t>
            </a:r>
            <a:r>
              <a:rPr lang="hu-HU" sz="1600" b="1" dirty="0"/>
              <a:t>a pályázó kizárólag egy lezárt félévvel rendelkezik, úgy lezárt félévének súlyozott tanulmányi átlagát kell figyelembe </a:t>
            </a:r>
            <a:r>
              <a:rPr lang="hu-HU" sz="1600" b="1" dirty="0" smtClean="0"/>
              <a:t>venni.</a:t>
            </a:r>
          </a:p>
          <a:p>
            <a:pPr marL="457200" lvl="1" indent="0">
              <a:spcBef>
                <a:spcPts val="100"/>
              </a:spcBef>
              <a:buNone/>
            </a:pPr>
            <a:endParaRPr lang="hu-HU" sz="1400" dirty="0" smtClean="0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 smtClean="0"/>
              <a:t> </a:t>
            </a:r>
            <a:r>
              <a:rPr lang="hu-HU" sz="3600" dirty="0"/>
              <a:t>Felsőoktatási </a:t>
            </a:r>
            <a:r>
              <a:rPr lang="hu-HU" sz="3600" dirty="0" smtClean="0"/>
              <a:t>Mesterképzés Hallgatói </a:t>
            </a:r>
            <a:r>
              <a:rPr lang="hu-HU" sz="3600" dirty="0"/>
              <a:t>Kutatói </a:t>
            </a:r>
            <a:r>
              <a:rPr lang="hu-HU" sz="3600" dirty="0" smtClean="0"/>
              <a:t>Ösztöndíj</a:t>
            </a:r>
            <a:endParaRPr lang="hu-HU" sz="3600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19" y="62581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2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hu-HU" sz="3600" dirty="0" smtClean="0"/>
              <a:t> Felsőoktatási Doktori Hallgatói, Doktorjelölti Kutatói Ösztöndíj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19" y="1584176"/>
            <a:ext cx="8713093" cy="501317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hu-HU" sz="1600" b="1" dirty="0" smtClean="0"/>
              <a:t>Cél: </a:t>
            </a:r>
            <a:r>
              <a:rPr lang="hu-HU" sz="1600" dirty="0" smtClean="0"/>
              <a:t>a </a:t>
            </a:r>
            <a:r>
              <a:rPr lang="hu-HU" sz="1600" b="1" dirty="0"/>
              <a:t>kiemelkedő tudományos </a:t>
            </a:r>
            <a:r>
              <a:rPr lang="hu-HU" sz="1600" b="1" dirty="0" smtClean="0"/>
              <a:t>eredményeket </a:t>
            </a:r>
            <a:r>
              <a:rPr lang="hu-HU" sz="1600" b="1" dirty="0"/>
              <a:t>felmutató</a:t>
            </a:r>
            <a:r>
              <a:rPr lang="hu-HU" sz="1600" dirty="0"/>
              <a:t> doktori képzésben részt vevő hallgatók, doktorjelöltek kutatási </a:t>
            </a:r>
            <a:r>
              <a:rPr lang="hu-HU" sz="1600" dirty="0" smtClean="0"/>
              <a:t>tevékenységének </a:t>
            </a:r>
            <a:r>
              <a:rPr lang="hu-HU" sz="1600" dirty="0"/>
              <a:t>és </a:t>
            </a:r>
            <a:r>
              <a:rPr lang="hu-HU" sz="1600" b="1" dirty="0"/>
              <a:t>szakmai fejlődésének támogatása</a:t>
            </a:r>
            <a:r>
              <a:rPr lang="hu-HU" sz="1600" dirty="0"/>
              <a:t>, amelynek eredménye magas színvonalú, figyelemre méltó </a:t>
            </a:r>
            <a:r>
              <a:rPr lang="hu-HU" sz="1600" b="1" dirty="0"/>
              <a:t>publikáció</a:t>
            </a:r>
            <a:r>
              <a:rPr lang="hu-HU" sz="1600" dirty="0"/>
              <a:t>, egyéb </a:t>
            </a:r>
            <a:r>
              <a:rPr lang="hu-HU" sz="1600" dirty="0" smtClean="0"/>
              <a:t>tudományos</a:t>
            </a:r>
            <a:r>
              <a:rPr lang="hu-HU" sz="1600" dirty="0"/>
              <a:t>, műszaki </a:t>
            </a:r>
            <a:r>
              <a:rPr lang="hu-HU" sz="1600" dirty="0" smtClean="0"/>
              <a:t>alkotás</a:t>
            </a:r>
            <a:r>
              <a:rPr lang="hu-HU" sz="1600" dirty="0"/>
              <a:t>, valamint a </a:t>
            </a:r>
            <a:r>
              <a:rPr lang="hu-HU" sz="1600" b="1" dirty="0"/>
              <a:t>doktori disszertáció </a:t>
            </a:r>
            <a:r>
              <a:rPr lang="hu-HU" sz="1600" dirty="0" smtClean="0"/>
              <a:t>megfelelő </a:t>
            </a:r>
            <a:r>
              <a:rPr lang="hu-HU" sz="1600" dirty="0"/>
              <a:t>elkészítése, </a:t>
            </a:r>
            <a:r>
              <a:rPr lang="hu-HU" sz="1600" b="1" dirty="0" smtClean="0"/>
              <a:t>megalapozása</a:t>
            </a:r>
            <a:r>
              <a:rPr lang="hu-HU" sz="1600" dirty="0" smtClean="0"/>
              <a:t>.</a:t>
            </a:r>
          </a:p>
          <a:p>
            <a:pPr algn="just">
              <a:spcBef>
                <a:spcPts val="0"/>
              </a:spcBef>
            </a:pPr>
            <a:endParaRPr lang="hu-HU" sz="1600" dirty="0"/>
          </a:p>
          <a:p>
            <a:pPr algn="just">
              <a:spcBef>
                <a:spcPts val="0"/>
              </a:spcBef>
            </a:pPr>
            <a:r>
              <a:rPr lang="hu-HU" sz="1600" dirty="0" smtClean="0"/>
              <a:t>A</a:t>
            </a:r>
            <a:r>
              <a:rPr lang="en-GB" sz="1600" dirty="0" smtClean="0"/>
              <a:t> </a:t>
            </a:r>
            <a:r>
              <a:rPr lang="en-GB" sz="1600" dirty="0" err="1"/>
              <a:t>doktori</a:t>
            </a:r>
            <a:r>
              <a:rPr lang="en-GB" sz="1600" dirty="0"/>
              <a:t> </a:t>
            </a:r>
            <a:r>
              <a:rPr lang="en-GB" sz="1600" dirty="0" err="1"/>
              <a:t>tanulmányok</a:t>
            </a:r>
            <a:r>
              <a:rPr lang="en-GB" sz="1600" dirty="0"/>
              <a:t> </a:t>
            </a:r>
            <a:r>
              <a:rPr lang="en-GB" sz="1600" dirty="0" err="1"/>
              <a:t>által</a:t>
            </a:r>
            <a:r>
              <a:rPr lang="en-GB" sz="1600" dirty="0"/>
              <a:t> </a:t>
            </a:r>
            <a:r>
              <a:rPr lang="en-GB" sz="1600" dirty="0" err="1"/>
              <a:t>megkövetelt</a:t>
            </a:r>
            <a:r>
              <a:rPr lang="en-GB" sz="1600" dirty="0"/>
              <a:t> </a:t>
            </a:r>
            <a:r>
              <a:rPr lang="en-GB" sz="1600" dirty="0" err="1"/>
              <a:t>kutatómunkán</a:t>
            </a:r>
            <a:r>
              <a:rPr lang="en-GB" sz="1600" dirty="0"/>
              <a:t> </a:t>
            </a:r>
            <a:r>
              <a:rPr lang="en-GB" sz="1600" dirty="0" err="1"/>
              <a:t>felüli</a:t>
            </a:r>
            <a:r>
              <a:rPr lang="en-GB" sz="1600" dirty="0"/>
              <a:t> </a:t>
            </a:r>
            <a:r>
              <a:rPr lang="en-GB" sz="1600" b="1" dirty="0"/>
              <a:t>extra </a:t>
            </a:r>
            <a:r>
              <a:rPr lang="en-GB" sz="1600" b="1" dirty="0" err="1"/>
              <a:t>kutatási</a:t>
            </a:r>
            <a:r>
              <a:rPr lang="en-GB" sz="1600" b="1" dirty="0"/>
              <a:t> </a:t>
            </a:r>
            <a:r>
              <a:rPr lang="en-GB" sz="1600" b="1" dirty="0" err="1"/>
              <a:t>tevékenység</a:t>
            </a:r>
            <a:r>
              <a:rPr lang="en-GB" sz="1600" b="1" dirty="0"/>
              <a:t> </a:t>
            </a:r>
            <a:r>
              <a:rPr lang="en-GB" sz="1600" dirty="0" err="1" smtClean="0"/>
              <a:t>legyen</a:t>
            </a:r>
            <a:r>
              <a:rPr lang="hu-HU" sz="1600" dirty="0"/>
              <a:t>!</a:t>
            </a:r>
            <a:r>
              <a:rPr lang="en-GB" sz="1600" dirty="0" smtClean="0"/>
              <a:t>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>a </a:t>
            </a:r>
            <a:r>
              <a:rPr lang="hu-HU" sz="1600" dirty="0"/>
              <a:t>doktori tanulmányok által megkövetelt kutatómunkán felüli hogyan tervezi </a:t>
            </a:r>
            <a:r>
              <a:rPr lang="hu-HU" sz="1600" dirty="0" smtClean="0"/>
              <a:t>megvalósítani</a:t>
            </a:r>
            <a:r>
              <a:rPr lang="hu-HU" sz="1600" dirty="0"/>
              <a:t> </a:t>
            </a:r>
            <a:r>
              <a:rPr lang="hu-HU" sz="1600" dirty="0" smtClean="0"/>
              <a:t>(folyóiratcikk</a:t>
            </a:r>
            <a:r>
              <a:rPr lang="hu-HU" sz="1600" dirty="0"/>
              <a:t>, előadás, poszter, pályázati vagy vállalati K+F szerződéshez kapcsolódó kutatási jelentés, stb.), amely nem képezi a doktori eljárás indításának feltételét és amely eléréséhez kifizetésben nem részesül.</a:t>
            </a:r>
            <a:endParaRPr lang="en-GB" sz="1600" dirty="0"/>
          </a:p>
          <a:p>
            <a:pPr marL="0" indent="0">
              <a:spcBef>
                <a:spcPts val="100"/>
              </a:spcBef>
              <a:buNone/>
            </a:pPr>
            <a:endParaRPr lang="en-GB" sz="1600" dirty="0"/>
          </a:p>
          <a:p>
            <a:pPr>
              <a:spcBef>
                <a:spcPts val="100"/>
              </a:spcBef>
            </a:pPr>
            <a:r>
              <a:rPr lang="hu-HU" sz="1600" b="1" dirty="0"/>
              <a:t>Az ösztöndíj </a:t>
            </a:r>
            <a:r>
              <a:rPr lang="hu-HU" sz="1600" b="1" dirty="0" smtClean="0"/>
              <a:t>összege:</a:t>
            </a:r>
          </a:p>
          <a:p>
            <a:pPr lvl="1">
              <a:spcBef>
                <a:spcPts val="100"/>
              </a:spcBef>
            </a:pPr>
            <a:r>
              <a:rPr lang="hu-HU" sz="1600" dirty="0" smtClean="0"/>
              <a:t>doktori </a:t>
            </a:r>
            <a:r>
              <a:rPr lang="hu-HU" sz="1600" dirty="0"/>
              <a:t>hallgatók esetén: </a:t>
            </a:r>
            <a:r>
              <a:rPr lang="hu-HU" sz="1600" b="1" dirty="0" smtClean="0"/>
              <a:t>100.000 </a:t>
            </a:r>
            <a:r>
              <a:rPr lang="hu-HU" sz="1600" b="1" dirty="0"/>
              <a:t>Ft/hó/fő. </a:t>
            </a:r>
            <a:endParaRPr lang="hu-HU" sz="1600" b="1" dirty="0" smtClean="0"/>
          </a:p>
          <a:p>
            <a:pPr lvl="1">
              <a:spcBef>
                <a:spcPts val="100"/>
              </a:spcBef>
            </a:pPr>
            <a:r>
              <a:rPr lang="hu-HU" sz="1600" dirty="0" smtClean="0"/>
              <a:t>doktorjelöltek </a:t>
            </a:r>
            <a:r>
              <a:rPr lang="hu-HU" sz="1600" dirty="0"/>
              <a:t>esetén: </a:t>
            </a:r>
            <a:r>
              <a:rPr lang="hu-HU" sz="1600" b="1" dirty="0" smtClean="0"/>
              <a:t>300.000 </a:t>
            </a:r>
            <a:r>
              <a:rPr lang="hu-HU" sz="1600" b="1" dirty="0"/>
              <a:t>Ft/hó/fő. </a:t>
            </a:r>
            <a:endParaRPr lang="hu-HU" sz="1600" b="1" dirty="0" smtClean="0"/>
          </a:p>
          <a:p>
            <a:pPr marL="457200" lvl="1" indent="0">
              <a:spcBef>
                <a:spcPts val="100"/>
              </a:spcBef>
              <a:buNone/>
            </a:pPr>
            <a:endParaRPr lang="en-GB" sz="1600" dirty="0"/>
          </a:p>
          <a:p>
            <a:pPr>
              <a:spcBef>
                <a:spcPts val="100"/>
              </a:spcBef>
            </a:pPr>
            <a:r>
              <a:rPr lang="hu-HU" sz="1600" b="1" dirty="0" smtClean="0"/>
              <a:t>„I.” típusú pályázat</a:t>
            </a:r>
            <a:r>
              <a:rPr lang="hu-HU" sz="1600" dirty="0" smtClean="0"/>
              <a:t>: a pályázat benyújtásakor hallgatói jogviszonyban áll,</a:t>
            </a:r>
          </a:p>
          <a:p>
            <a:pPr>
              <a:spcBef>
                <a:spcPts val="100"/>
              </a:spcBef>
            </a:pPr>
            <a:r>
              <a:rPr lang="hu-HU" sz="1600" b="1" dirty="0" smtClean="0"/>
              <a:t>„II.” típusú pályázat: </a:t>
            </a:r>
            <a:r>
              <a:rPr lang="hu-HU" sz="1600" dirty="0" smtClean="0"/>
              <a:t>legkésőbb 2018. szeptember 20-ig várhatóan hallgatói jogviszonyt létesít, </a:t>
            </a:r>
          </a:p>
          <a:p>
            <a:pPr>
              <a:spcBef>
                <a:spcPts val="100"/>
              </a:spcBef>
            </a:pPr>
            <a:r>
              <a:rPr lang="hu-HU" sz="1600" b="1" dirty="0" smtClean="0"/>
              <a:t>„III.” típusú pályázat</a:t>
            </a:r>
            <a:r>
              <a:rPr lang="hu-HU" sz="1600" dirty="0" smtClean="0"/>
              <a:t>: a pályázat benyújtásakor doktorjelölti jogviszonyban áll,</a:t>
            </a:r>
          </a:p>
          <a:p>
            <a:pPr>
              <a:spcBef>
                <a:spcPts val="100"/>
              </a:spcBef>
            </a:pPr>
            <a:r>
              <a:rPr lang="hu-HU" sz="1600" dirty="0" smtClean="0"/>
              <a:t>„</a:t>
            </a:r>
            <a:r>
              <a:rPr lang="hu-HU" sz="1600" b="1" dirty="0" smtClean="0"/>
              <a:t>IV.” típusú pályázat: </a:t>
            </a:r>
            <a:r>
              <a:rPr lang="hu-HU" sz="1600" dirty="0" smtClean="0"/>
              <a:t>legkésőbb 2018. szeptember 20-ig várhatóan doktorjelölti jogviszonyt létesít.</a:t>
            </a:r>
            <a:endParaRPr lang="en-GB" sz="1600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19" y="62581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2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hu-HU" sz="3600" dirty="0" smtClean="0"/>
              <a:t> Bolyai+ Felsőoktatási Fiatal Oktatói, Kutatói Ösztöndíj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19" y="1296144"/>
            <a:ext cx="8713093" cy="544522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hu-HU" sz="1600" b="1" dirty="0" smtClean="0"/>
              <a:t>Cél</a:t>
            </a:r>
            <a:r>
              <a:rPr lang="hu-HU" sz="1600" b="1" dirty="0"/>
              <a:t>: </a:t>
            </a:r>
            <a:r>
              <a:rPr lang="hu-HU" sz="1600" dirty="0"/>
              <a:t>a kiemelkedő tudományos és művészi kutatási eredményeket felmutató a Magyar Tudományos Akadémia (a továbbiakban: MTA) </a:t>
            </a:r>
            <a:r>
              <a:rPr lang="hu-HU" sz="1600" b="1" dirty="0"/>
              <a:t>Bolyai János Kutatási Ösztöndíjában részesülő oktatók, kutatók támogatása</a:t>
            </a:r>
            <a:r>
              <a:rPr lang="hu-HU" sz="1600" dirty="0"/>
              <a:t>, amelynek eredménye a kutatási tervben vállaltak fogadó felsőoktatási intézményen belüli hasznosítása, a kutatói utánpótlást elősegítő témavezetői tevékenység ellátása, tevékeny részvétel az intézményi tudományos iskola építésében, továbbá az MTA kutatócsoportjai és a felsőoktatási intézmények közötti tudományos együttműködés elősegítése</a:t>
            </a:r>
            <a:r>
              <a:rPr lang="hu-HU" sz="1600" dirty="0" smtClean="0"/>
              <a:t>.</a:t>
            </a:r>
          </a:p>
          <a:p>
            <a:pPr algn="just">
              <a:spcBef>
                <a:spcPts val="0"/>
              </a:spcBef>
            </a:pPr>
            <a:endParaRPr lang="hu-HU" sz="1600" dirty="0"/>
          </a:p>
          <a:p>
            <a:pPr>
              <a:spcBef>
                <a:spcPts val="100"/>
              </a:spcBef>
            </a:pPr>
            <a:r>
              <a:rPr lang="hu-HU" sz="1600" b="1" dirty="0" smtClean="0"/>
              <a:t>Az </a:t>
            </a:r>
            <a:r>
              <a:rPr lang="hu-HU" sz="1600" b="1" dirty="0"/>
              <a:t>ösztöndíj </a:t>
            </a:r>
            <a:r>
              <a:rPr lang="hu-HU" sz="1600" b="1" dirty="0" smtClean="0"/>
              <a:t>összege: 200.000 </a:t>
            </a:r>
            <a:r>
              <a:rPr lang="hu-HU" sz="1600" b="1" dirty="0"/>
              <a:t>Ft/hó/fő. </a:t>
            </a:r>
            <a:endParaRPr lang="hu-HU" sz="1600" dirty="0" smtClean="0"/>
          </a:p>
          <a:p>
            <a:pPr lvl="1">
              <a:spcBef>
                <a:spcPts val="100"/>
              </a:spcBef>
            </a:pPr>
            <a:endParaRPr lang="hu-HU" sz="1600" b="1" dirty="0"/>
          </a:p>
          <a:p>
            <a:pPr indent="-285750">
              <a:spcBef>
                <a:spcPts val="100"/>
              </a:spcBef>
            </a:pPr>
            <a:r>
              <a:rPr lang="hu-HU" sz="1600" b="1" dirty="0" smtClean="0"/>
              <a:t>Feltételek:</a:t>
            </a:r>
          </a:p>
          <a:p>
            <a:pPr indent="-285750">
              <a:spcBef>
                <a:spcPts val="100"/>
              </a:spcBef>
              <a:buFontTx/>
              <a:buChar char="-"/>
            </a:pPr>
            <a:r>
              <a:rPr lang="hu-HU" sz="1600" dirty="0" smtClean="0"/>
              <a:t>2018.09.01-2019.06.30 között Bolyai ösztöndíjas jogviszony</a:t>
            </a:r>
          </a:p>
          <a:p>
            <a:pPr indent="-285750">
              <a:spcBef>
                <a:spcPts val="100"/>
              </a:spcBef>
              <a:buFontTx/>
              <a:buChar char="-"/>
            </a:pPr>
            <a:r>
              <a:rPr lang="hu-HU" sz="1600" dirty="0" smtClean="0"/>
              <a:t>Csak 10 hónapra pályázható!</a:t>
            </a:r>
          </a:p>
          <a:p>
            <a:pPr indent="-285750">
              <a:spcBef>
                <a:spcPts val="100"/>
              </a:spcBef>
              <a:buFontTx/>
              <a:buChar char="-"/>
            </a:pPr>
            <a:r>
              <a:rPr lang="hu-HU" sz="1600" dirty="0" smtClean="0"/>
              <a:t>Munkavégzésre irányuló jogviszony a </a:t>
            </a:r>
            <a:r>
              <a:rPr lang="hu-HU" sz="1600" dirty="0" err="1" smtClean="0"/>
              <a:t>BME-vel</a:t>
            </a:r>
            <a:endParaRPr lang="hu-HU" sz="1600" dirty="0" smtClean="0"/>
          </a:p>
          <a:p>
            <a:pPr indent="-285750">
              <a:spcBef>
                <a:spcPts val="100"/>
              </a:spcBef>
              <a:buFontTx/>
              <a:buChar char="-"/>
            </a:pPr>
            <a:r>
              <a:rPr lang="hu-HU" sz="1600" dirty="0" smtClean="0"/>
              <a:t>Legalább 3 vállalás a felhívásban megadottak közül (pl.: kutatás módszertan szeminárium, szakirodalom szeminárium, oktatási kurzus, két ismeretterjesztő cikk, Kutatók Éjszakája, konferencia előadás)</a:t>
            </a:r>
          </a:p>
          <a:p>
            <a:pPr indent="-285750">
              <a:spcBef>
                <a:spcPts val="100"/>
              </a:spcBef>
              <a:buFontTx/>
              <a:buChar char="-"/>
            </a:pPr>
            <a:r>
              <a:rPr lang="hu-HU" sz="1600" dirty="0" smtClean="0"/>
              <a:t>Kötelező témavezetői feladatok ellátása (1 </a:t>
            </a:r>
            <a:r>
              <a:rPr lang="hu-HU" sz="1600" dirty="0" err="1" smtClean="0"/>
              <a:t>doktoráns</a:t>
            </a:r>
            <a:r>
              <a:rPr lang="hu-HU" sz="1600" dirty="0" smtClean="0"/>
              <a:t> vagy doktorjelölt, vagy 2 hallgató témavezetése</a:t>
            </a:r>
          </a:p>
          <a:p>
            <a:pPr indent="-285750">
              <a:spcBef>
                <a:spcPts val="100"/>
              </a:spcBef>
              <a:buFontTx/>
              <a:buChar char="-"/>
            </a:pPr>
            <a:r>
              <a:rPr lang="hu-HU" sz="1600" dirty="0" smtClean="0"/>
              <a:t>Dékáni felkérésre egy Tehetséggel Fel kutató témavezetése (befogadó nyilatkozat aláírásához egy erre utaló szándéknyilatkozat kitöltése szükséges)</a:t>
            </a:r>
          </a:p>
          <a:p>
            <a:pPr indent="-285750">
              <a:spcBef>
                <a:spcPts val="100"/>
              </a:spcBef>
              <a:buFontTx/>
              <a:buChar char="-"/>
            </a:pPr>
            <a:r>
              <a:rPr lang="hu-HU" sz="1600" dirty="0" smtClean="0"/>
              <a:t>Témavezetői díj nem jár érte!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19" y="62581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7624619" cy="1340768"/>
          </a:xfrm>
        </p:spPr>
        <p:txBody>
          <a:bodyPr>
            <a:noAutofit/>
          </a:bodyPr>
          <a:lstStyle/>
          <a:p>
            <a:r>
              <a:rPr lang="hu-HU" sz="3600" dirty="0" smtClean="0"/>
              <a:t> Tehetséggel fel! Felsőoktatást Megkezdő Kutatói Ösztöndíj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19" y="1296144"/>
            <a:ext cx="8713093" cy="544522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hu-HU" sz="1600" b="1" dirty="0"/>
              <a:t>Cél</a:t>
            </a:r>
            <a:r>
              <a:rPr lang="hu-HU" sz="1600" b="1" dirty="0" smtClean="0"/>
              <a:t>: </a:t>
            </a:r>
            <a:r>
              <a:rPr lang="hu-HU" sz="1600" dirty="0" smtClean="0"/>
              <a:t>a </a:t>
            </a:r>
            <a:r>
              <a:rPr lang="hu-HU" sz="1600" dirty="0"/>
              <a:t>középiskolai tanulmányaikat sikeresen befejező, a </a:t>
            </a:r>
            <a:r>
              <a:rPr lang="hu-HU" sz="1600" b="1" dirty="0"/>
              <a:t>középiskolai tudományos tanulmányi versenyen eredményesen teljesítő</a:t>
            </a:r>
            <a:r>
              <a:rPr lang="hu-HU" sz="1600" dirty="0"/>
              <a:t>, alapképzésre, osztatlan mesterképzésre jelentkező, elsőéves tehetséges hallgatók kutatási tevékenységének és szakmai fejlődésének támogatása. Célja továbbá a megkezdett felsőoktatási tanulmányok mellett a tanulmányi kötelezettségen túlmutató kutatói tevékenység támogatása, amelynek eredménye </a:t>
            </a:r>
            <a:r>
              <a:rPr lang="hu-HU" sz="1600" b="1" dirty="0"/>
              <a:t>szakirodalmi összefoglaló tanulmány készítése</a:t>
            </a:r>
            <a:r>
              <a:rPr lang="hu-HU" sz="1600" dirty="0"/>
              <a:t>, egyéb – az adott tudományágban releváns – tudományos, műszaki vagy művészi alkotás</a:t>
            </a:r>
            <a:r>
              <a:rPr lang="hu-HU" sz="1600" dirty="0" smtClean="0"/>
              <a:t>.</a:t>
            </a:r>
          </a:p>
          <a:p>
            <a:pPr algn="just">
              <a:spcBef>
                <a:spcPts val="0"/>
              </a:spcBef>
            </a:pPr>
            <a:endParaRPr lang="hu-HU" sz="1600" dirty="0"/>
          </a:p>
          <a:p>
            <a:pPr>
              <a:spcBef>
                <a:spcPts val="100"/>
              </a:spcBef>
            </a:pPr>
            <a:r>
              <a:rPr lang="hu-HU" sz="1600" b="1" dirty="0" smtClean="0"/>
              <a:t>Az </a:t>
            </a:r>
            <a:r>
              <a:rPr lang="hu-HU" sz="1600" b="1" dirty="0"/>
              <a:t>ösztöndíj </a:t>
            </a:r>
            <a:r>
              <a:rPr lang="hu-HU" sz="1600" b="1" dirty="0" smtClean="0"/>
              <a:t>összege:</a:t>
            </a:r>
          </a:p>
          <a:p>
            <a:pPr lvl="1">
              <a:spcBef>
                <a:spcPts val="100"/>
              </a:spcBef>
            </a:pPr>
            <a:r>
              <a:rPr lang="hu-HU" sz="1600" b="1" dirty="0" smtClean="0"/>
              <a:t>50.000 Ft/hó/fő</a:t>
            </a:r>
          </a:p>
          <a:p>
            <a:pPr marL="457200" lvl="1" indent="0">
              <a:spcBef>
                <a:spcPts val="100"/>
              </a:spcBef>
              <a:buNone/>
            </a:pPr>
            <a:endParaRPr lang="hu-HU" sz="1600" b="1" dirty="0" smtClean="0"/>
          </a:p>
          <a:p>
            <a:pPr indent="-285750">
              <a:spcBef>
                <a:spcPts val="100"/>
              </a:spcBef>
            </a:pPr>
            <a:r>
              <a:rPr lang="hu-HU" sz="1600" b="1" dirty="0"/>
              <a:t>Feltételek: </a:t>
            </a:r>
          </a:p>
          <a:p>
            <a:pPr indent="-285750">
              <a:spcBef>
                <a:spcPts val="100"/>
              </a:spcBef>
              <a:buFontTx/>
              <a:buChar char="-"/>
            </a:pPr>
            <a:r>
              <a:rPr lang="hu-HU" sz="1600" dirty="0" smtClean="0"/>
              <a:t>2016</a:t>
            </a:r>
            <a:r>
              <a:rPr lang="hu-HU" sz="1600" dirty="0"/>
              <a:t>., 2017., 2018. évi középiskolai tanulmányi, művészeti és szakmai versenyeken elért </a:t>
            </a:r>
            <a:r>
              <a:rPr lang="hu-HU" sz="1600" dirty="0" smtClean="0"/>
              <a:t>helyezéssel/minősítéssel </a:t>
            </a:r>
            <a:r>
              <a:rPr lang="hu-HU" sz="1600" dirty="0"/>
              <a:t>vagy ösztöndíjjal </a:t>
            </a:r>
            <a:r>
              <a:rPr lang="hu-HU" sz="1600" dirty="0" smtClean="0"/>
              <a:t>rendelkeznek</a:t>
            </a:r>
          </a:p>
          <a:p>
            <a:pPr indent="-285750">
              <a:spcBef>
                <a:spcPts val="100"/>
              </a:spcBef>
              <a:buFontTx/>
              <a:buChar char="-"/>
            </a:pPr>
            <a:endParaRPr lang="hu-HU" sz="1600" b="1" dirty="0"/>
          </a:p>
          <a:p>
            <a:pPr marL="57150" indent="0">
              <a:spcBef>
                <a:spcPts val="100"/>
              </a:spcBef>
              <a:buNone/>
            </a:pPr>
            <a:r>
              <a:rPr lang="hu-HU" sz="1600" b="1" dirty="0" smtClean="0"/>
              <a:t>Kötelező </a:t>
            </a:r>
            <a:r>
              <a:rPr lang="hu-HU" sz="1600" b="1" dirty="0"/>
              <a:t>vállalások:</a:t>
            </a:r>
          </a:p>
          <a:p>
            <a:pPr>
              <a:spcBef>
                <a:spcPts val="100"/>
              </a:spcBef>
              <a:buFontTx/>
              <a:buChar char="-"/>
            </a:pPr>
            <a:r>
              <a:rPr lang="hu-HU" sz="1600" dirty="0"/>
              <a:t>havonta legalább 1 magyar nyelvű vagy idegen nyelvű </a:t>
            </a:r>
            <a:r>
              <a:rPr lang="hu-HU" sz="1600" b="1" dirty="0"/>
              <a:t>szakirodalmat feldolgoznak</a:t>
            </a:r>
            <a:r>
              <a:rPr lang="hu-HU" sz="1600" dirty="0"/>
              <a:t>, és azokból </a:t>
            </a:r>
            <a:r>
              <a:rPr lang="hu-HU" sz="1600" b="1" dirty="0"/>
              <a:t>szakirodalmi összefoglaló tanulmányt készítenek </a:t>
            </a:r>
            <a:endParaRPr lang="hu-HU" sz="1600" dirty="0"/>
          </a:p>
          <a:p>
            <a:pPr>
              <a:spcBef>
                <a:spcPts val="100"/>
              </a:spcBef>
              <a:buFontTx/>
              <a:buChar char="-"/>
            </a:pPr>
            <a:r>
              <a:rPr lang="hu-HU" sz="1600" dirty="0"/>
              <a:t>Havi legalább 1 személyes konzultáció a témavezetővel, konzultációs lap vezetése igazolja</a:t>
            </a:r>
          </a:p>
          <a:p>
            <a:pPr>
              <a:spcBef>
                <a:spcPts val="100"/>
              </a:spcBef>
              <a:buFontTx/>
              <a:buChar char="-"/>
            </a:pPr>
            <a:r>
              <a:rPr lang="hu-HU" sz="1600" dirty="0" smtClean="0"/>
              <a:t>Intézményi </a:t>
            </a:r>
            <a:r>
              <a:rPr lang="hu-HU" sz="1600" dirty="0"/>
              <a:t>ÚNKP rendezvényen való </a:t>
            </a:r>
            <a:r>
              <a:rPr lang="hu-HU" sz="1600" dirty="0" smtClean="0"/>
              <a:t>részvétel</a:t>
            </a:r>
            <a:endParaRPr lang="hu-HU" sz="1600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19" y="62581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Pályázatok benyújtása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hu-HU" sz="2400" b="1" dirty="0" smtClean="0"/>
              <a:t>Határidő:  </a:t>
            </a:r>
            <a:r>
              <a:rPr lang="hu-HU" sz="2400" b="1" dirty="0" smtClean="0">
                <a:solidFill>
                  <a:srgbClr val="990033"/>
                </a:solidFill>
              </a:rPr>
              <a:t>2018. május 10. </a:t>
            </a:r>
            <a:r>
              <a:rPr lang="hu-HU" sz="2400" dirty="0" smtClean="0"/>
              <a:t>(tehetséggel fel: </a:t>
            </a:r>
            <a:r>
              <a:rPr lang="hu-HU" sz="2400" b="1" dirty="0" smtClean="0">
                <a:solidFill>
                  <a:srgbClr val="990033"/>
                </a:solidFill>
              </a:rPr>
              <a:t>június 23.</a:t>
            </a:r>
            <a:r>
              <a:rPr lang="hu-HU" sz="2400" dirty="0" smtClean="0"/>
              <a:t>)</a:t>
            </a:r>
          </a:p>
          <a:p>
            <a:r>
              <a:rPr lang="hu-HU" sz="2000" b="1" dirty="0" smtClean="0"/>
              <a:t>A </a:t>
            </a:r>
            <a:r>
              <a:rPr lang="hu-HU" sz="2000" b="1" dirty="0"/>
              <a:t>Pályázati </a:t>
            </a:r>
            <a:r>
              <a:rPr lang="hu-HU" sz="2000" b="1" dirty="0" smtClean="0"/>
              <a:t>Adatlapot</a:t>
            </a:r>
            <a:r>
              <a:rPr lang="hu-HU" sz="2000" dirty="0" smtClean="0"/>
              <a:t> </a:t>
            </a:r>
            <a:r>
              <a:rPr lang="hu-HU" sz="2000" b="1" dirty="0"/>
              <a:t>és annak összes mellékletét </a:t>
            </a:r>
            <a:r>
              <a:rPr lang="hu-HU" sz="2000" dirty="0"/>
              <a:t>a Pályázati Útmutatóban foglaltaknak megfelelően, hiánytalanul, magyar nyelven </a:t>
            </a:r>
            <a:r>
              <a:rPr lang="hu-HU" sz="2000" dirty="0" smtClean="0"/>
              <a:t>kitöltve</a:t>
            </a:r>
          </a:p>
          <a:p>
            <a:r>
              <a:rPr lang="hu-HU" sz="2000" b="1" dirty="0" smtClean="0"/>
              <a:t>Elektronikusan</a:t>
            </a:r>
            <a:r>
              <a:rPr lang="hu-HU" sz="2000" dirty="0" smtClean="0"/>
              <a:t> (véglegesítési határidő: 2018. május 10.</a:t>
            </a:r>
          </a:p>
          <a:p>
            <a:pPr lvl="1"/>
            <a:r>
              <a:rPr lang="hu-HU" sz="2000" dirty="0" smtClean="0"/>
              <a:t>BME honlapján </a:t>
            </a:r>
            <a:r>
              <a:rPr lang="hu-HU" sz="2000" dirty="0"/>
              <a:t>keresztül (</a:t>
            </a:r>
            <a:r>
              <a:rPr lang="hu-HU" sz="2000" dirty="0">
                <a:hlinkClick r:id="rId2"/>
              </a:rPr>
              <a:t>https://unkp.bme.hu</a:t>
            </a:r>
            <a:r>
              <a:rPr lang="hu-HU" sz="2000" dirty="0" smtClean="0">
                <a:hlinkClick r:id="rId2"/>
              </a:rPr>
              <a:t>/</a:t>
            </a:r>
            <a:r>
              <a:rPr lang="hu-HU" sz="2000" dirty="0" smtClean="0"/>
              <a:t>)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2000" b="1" dirty="0" smtClean="0"/>
              <a:t>Papír alapon aláírva</a:t>
            </a:r>
            <a:r>
              <a:rPr lang="hu-HU" sz="2000" dirty="0" smtClean="0"/>
              <a:t>, eredetiben</a:t>
            </a:r>
            <a:r>
              <a:rPr lang="hu-HU" sz="2000" dirty="0"/>
              <a:t>– </a:t>
            </a:r>
            <a:r>
              <a:rPr lang="hu-HU" sz="2000" b="1" dirty="0"/>
              <a:t>egy nyomtatott példányban, </a:t>
            </a:r>
            <a:r>
              <a:rPr lang="hu-HU" sz="2000" b="1" dirty="0" smtClean="0"/>
              <a:t>aláírva</a:t>
            </a:r>
          </a:p>
          <a:p>
            <a:pPr lvl="1"/>
            <a:r>
              <a:rPr lang="hu-HU" sz="2000" dirty="0"/>
              <a:t>postai úton, ajánlott, elsőbbségi </a:t>
            </a:r>
            <a:r>
              <a:rPr lang="hu-HU" sz="2000" dirty="0" smtClean="0"/>
              <a:t>küldeményként</a:t>
            </a:r>
          </a:p>
          <a:p>
            <a:pPr lvl="1"/>
            <a:r>
              <a:rPr lang="hu-HU" sz="2000" dirty="0" smtClean="0"/>
              <a:t>Pályázati adatlap + kutatási terv (1. melléklet) + befogadó nyilatkozat (2. melléklet) + pályázói nyilatkozat (3. melléklet) </a:t>
            </a:r>
          </a:p>
          <a:p>
            <a:pPr lvl="1"/>
            <a:r>
              <a:rPr lang="hu-HU" sz="2000" dirty="0" smtClean="0"/>
              <a:t>Ha valamelyik hiányzik ezek közül, nem </a:t>
            </a:r>
            <a:r>
              <a:rPr lang="hu-HU" sz="2000" dirty="0" err="1" smtClean="0"/>
              <a:t>hiánypótolható</a:t>
            </a:r>
            <a:r>
              <a:rPr lang="hu-HU" sz="2000" dirty="0" smtClean="0"/>
              <a:t>!</a:t>
            </a:r>
            <a:endParaRPr lang="hu-HU" sz="2000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107950" y="981075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449"/>
            <a:ext cx="669131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19" y="62581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57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1458</Words>
  <Application>Microsoft Office PowerPoint</Application>
  <PresentationFormat>Diavetítés a képernyőre (4:3 oldalarány)</PresentationFormat>
  <Paragraphs>164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Új Nemzeti Kiválóság Program Ösztöndíjak</vt:lpstr>
      <vt:lpstr>Pályázati kategóriák</vt:lpstr>
      <vt:lpstr>PowerPoint bemutató</vt:lpstr>
      <vt:lpstr> Felsőoktatási Alapképzés Hallgatói Kutatói Ösztöndíj</vt:lpstr>
      <vt:lpstr> Felsőoktatási Mesterképzés Hallgatói Kutatói Ösztöndíj</vt:lpstr>
      <vt:lpstr> Felsőoktatási Doktori Hallgatói, Doktorjelölti Kutatói Ösztöndíj</vt:lpstr>
      <vt:lpstr> Bolyai+ Felsőoktatási Fiatal Oktatói, Kutatói Ösztöndíj</vt:lpstr>
      <vt:lpstr> Tehetséggel fel! Felsőoktatást Megkezdő Kutatói Ösztöndíj</vt:lpstr>
      <vt:lpstr>Pályázatok benyújtása</vt:lpstr>
      <vt:lpstr>Benyújtandó mellékletek</vt:lpstr>
      <vt:lpstr>Összeférhetőség más pályázatokkal</vt:lpstr>
      <vt:lpstr>PowerPoint bemutató</vt:lpstr>
      <vt:lpstr>Köszönjük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Bodzay Brigitta</dc:creator>
  <cp:lastModifiedBy>Bodzay Brigitta</cp:lastModifiedBy>
  <cp:revision>127</cp:revision>
  <dcterms:created xsi:type="dcterms:W3CDTF">2016-06-15T12:20:49Z</dcterms:created>
  <dcterms:modified xsi:type="dcterms:W3CDTF">2018-04-27T13:01:19Z</dcterms:modified>
</cp:coreProperties>
</file>