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5" r:id="rId3"/>
    <p:sldId id="269" r:id="rId4"/>
    <p:sldId id="270" r:id="rId5"/>
    <p:sldId id="286" r:id="rId6"/>
    <p:sldId id="279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CC"/>
    <a:srgbClr val="FFC1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4" autoAdjust="0"/>
    <p:restoredTop sz="94660"/>
  </p:normalViewPr>
  <p:slideViewPr>
    <p:cSldViewPr>
      <p:cViewPr varScale="1">
        <p:scale>
          <a:sx n="63" d="100"/>
          <a:sy n="63" d="100"/>
        </p:scale>
        <p:origin x="1312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498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163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665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39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40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535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40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1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34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109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4782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8F2A6-E92C-402D-B703-282E0107B25E}" type="datetimeFigureOut">
              <a:rPr lang="hu-HU" smtClean="0"/>
              <a:t>2018. 04. 16.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5FA5-FC57-4BA4-B111-E2C3F5824E5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529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h.bme.hu/kutatas/uj-nemzeti-kivalosag-program/" TargetMode="External"/><Relationship Id="rId4" Type="http://schemas.openxmlformats.org/officeDocument/2006/relationships/hyperlink" Target="https://www.bme.hu/unkp_201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.bme.hu/oktatas/doktori_kepzes/olah-gyorgy-doktori-iskola/doktorans-felvetel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acebook.com/bmevbk/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facebook.com/VBKInfoPon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ch.bme.hu/kutatas/uj-nemzeti-kivalosag-program/" TargetMode="External"/><Relationship Id="rId4" Type="http://schemas.openxmlformats.org/officeDocument/2006/relationships/hyperlink" Target="https://www.bme.hu/unkp_2018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Új Nemzeti Kiválóság Program Ösztöndíjak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581128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b="1" dirty="0" smtClean="0"/>
              <a:t>Bírálati szempontok: </a:t>
            </a:r>
            <a:r>
              <a:rPr lang="hu-HU" sz="2300" dirty="0" smtClean="0"/>
              <a:t>Dr. Székely Edit (oktatási </a:t>
            </a:r>
            <a:r>
              <a:rPr lang="hu-HU" sz="2300" dirty="0" err="1" smtClean="0"/>
              <a:t>dékánhelyettes</a:t>
            </a:r>
            <a:r>
              <a:rPr lang="hu-HU" sz="2300" dirty="0" smtClean="0"/>
              <a:t>) 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1150837" y="5805264"/>
            <a:ext cx="68182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>
                <a:solidFill>
                  <a:srgbClr val="990033"/>
                </a:solidFill>
                <a:hlinkClick r:id="rId4"/>
              </a:rPr>
              <a:t>https://</a:t>
            </a:r>
            <a:r>
              <a:rPr lang="en-GB" sz="2000" dirty="0" smtClean="0">
                <a:solidFill>
                  <a:srgbClr val="990033"/>
                </a:solidFill>
                <a:hlinkClick r:id="rId4"/>
              </a:rPr>
              <a:t>www.bme.hu/unkp_2018</a:t>
            </a:r>
            <a:endParaRPr lang="hu-HU" sz="2000" dirty="0" smtClean="0">
              <a:solidFill>
                <a:srgbClr val="990033"/>
              </a:solidFill>
            </a:endParaRPr>
          </a:p>
          <a:p>
            <a:pPr algn="ctr"/>
            <a:r>
              <a:rPr lang="hu-HU" sz="2000" dirty="0" smtClean="0">
                <a:solidFill>
                  <a:srgbClr val="990033"/>
                </a:solidFill>
                <a:hlinkClick r:id="rId5"/>
              </a:rPr>
              <a:t>http</a:t>
            </a:r>
            <a:r>
              <a:rPr lang="hu-HU" sz="2000" dirty="0">
                <a:solidFill>
                  <a:srgbClr val="990033"/>
                </a:solidFill>
                <a:hlinkClick r:id="rId5"/>
              </a:rPr>
              <a:t>://www.ch.bme.hu/kutatas/uj-nemzeti-kivalosag-program</a:t>
            </a:r>
            <a:r>
              <a:rPr lang="hu-HU" sz="2000" dirty="0" smtClean="0">
                <a:solidFill>
                  <a:srgbClr val="990033"/>
                </a:solidFill>
                <a:hlinkClick r:id="rId5"/>
              </a:rPr>
              <a:t>/</a:t>
            </a:r>
            <a:r>
              <a:rPr lang="hu-HU" sz="2000" dirty="0" smtClean="0">
                <a:solidFill>
                  <a:srgbClr val="990033"/>
                </a:solidFill>
              </a:rPr>
              <a:t> 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321463" y="5117122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3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027552"/>
              </p:ext>
            </p:extLst>
          </p:nvPr>
        </p:nvGraphicFramePr>
        <p:xfrm>
          <a:off x="251520" y="1556792"/>
          <a:ext cx="8640960" cy="499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44816"/>
                <a:gridCol w="1296144"/>
              </a:tblGrid>
              <a:tr h="187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baseline="0" dirty="0" err="1" smtClean="0"/>
                        <a:t>Bírálati</a:t>
                      </a:r>
                      <a:r>
                        <a:rPr lang="en-GB" sz="2000" u="none" strike="noStrike" kern="1200" baseline="0" dirty="0" smtClean="0"/>
                        <a:t> </a:t>
                      </a:r>
                      <a:r>
                        <a:rPr lang="en-GB" sz="2000" u="none" strike="noStrike" kern="1200" baseline="0" dirty="0" err="1" smtClean="0"/>
                        <a:t>szempontok</a:t>
                      </a:r>
                      <a:r>
                        <a:rPr lang="en-GB" sz="2000" u="none" strike="noStrike" kern="1200" baseline="0" dirty="0" smtClean="0"/>
                        <a:t> 	</a:t>
                      </a:r>
                      <a:endParaRPr lang="en-GB" sz="20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baseline="0" dirty="0" err="1" smtClean="0"/>
                        <a:t>Pontszám</a:t>
                      </a:r>
                      <a:r>
                        <a:rPr lang="en-GB" sz="2000" u="none" strike="noStrike" kern="1200" baseline="0" dirty="0" smtClean="0"/>
                        <a:t> </a:t>
                      </a:r>
                      <a:endParaRPr lang="en-GB" sz="20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</a:tr>
              <a:tr h="140533">
                <a:tc>
                  <a:txBody>
                    <a:bodyPr/>
                    <a:lstStyle/>
                    <a:p>
                      <a:r>
                        <a:rPr lang="en-GB" sz="2000" u="none" strike="noStrike" kern="1200" baseline="0" dirty="0" err="1" smtClean="0"/>
                        <a:t>Tanulmányi</a:t>
                      </a:r>
                      <a:r>
                        <a:rPr lang="en-GB" sz="2000" u="none" strike="noStrike" kern="1200" baseline="0" dirty="0" smtClean="0"/>
                        <a:t> </a:t>
                      </a:r>
                      <a:r>
                        <a:rPr lang="en-GB" sz="2000" u="none" strike="noStrike" kern="1200" baseline="0" dirty="0" err="1" smtClean="0"/>
                        <a:t>eredmények</a:t>
                      </a:r>
                      <a:r>
                        <a:rPr lang="hu-HU" sz="2000" u="none" strike="noStrike" kern="1200" baseline="0" dirty="0" smtClean="0"/>
                        <a:t> </a:t>
                      </a:r>
                    </a:p>
                    <a:p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(átlag-3,5)*20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Átlag: alapképzés utolsó két lezárt féléve.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2000" u="none" strike="noStrike" kern="1200" baseline="0" dirty="0" smtClean="0"/>
                        <a:t>Eddigi tudományos, művészeti tevékenységek</a:t>
                      </a:r>
                      <a:endParaRPr lang="hu-HU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Matematikai, természettudományos, műszaki és informatikai (MTMI) vagy agártudományok kutatási téma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5</a:t>
                      </a:r>
                      <a:endParaRPr lang="en-GB" sz="20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kutatási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terv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keretében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kerül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megvalósításra</a:t>
                      </a: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vagy MTA vagy a fogadó felsőoktatási intézményen kívüli felsőoktatási intézménnyel együttműködik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Igazolás szükséges- </a:t>
                      </a: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 kutatási tervvel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5</a:t>
                      </a:r>
                      <a:endParaRPr lang="en-GB" sz="2000" dirty="0"/>
                    </a:p>
                  </a:txBody>
                  <a:tcPr/>
                </a:tc>
              </a:tr>
              <a:tr h="142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baseline="0" dirty="0" err="1" smtClean="0"/>
                        <a:t>Nyelvtudás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6</a:t>
                      </a:r>
                      <a:endParaRPr lang="en-GB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u="none" strike="noStrike" kern="1200" baseline="0" dirty="0" err="1" smtClean="0"/>
                        <a:t>Kutatási</a:t>
                      </a:r>
                      <a:r>
                        <a:rPr lang="en-GB" sz="2000" b="0" u="none" strike="noStrike" kern="1200" baseline="0" dirty="0" smtClean="0"/>
                        <a:t> </a:t>
                      </a:r>
                      <a:r>
                        <a:rPr lang="en-GB" sz="2000" b="0" u="none" strike="noStrike" kern="1200" baseline="0" dirty="0" err="1" smtClean="0"/>
                        <a:t>terv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Összesen: 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100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ím 1"/>
          <p:cNvSpPr txBox="1">
            <a:spLocks/>
          </p:cNvSpPr>
          <p:nvPr/>
        </p:nvSpPr>
        <p:spPr>
          <a:xfrm>
            <a:off x="1066150" y="0"/>
            <a:ext cx="7620650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 Felsőoktatási Alapképzés Hallgatói Kutatói Ösztöndíj</a:t>
            </a:r>
            <a:endParaRPr lang="hu-HU" sz="3600" dirty="0"/>
          </a:p>
        </p:txBody>
      </p:sp>
      <p:cxnSp>
        <p:nvCxnSpPr>
          <p:cNvPr id="10" name="Egyenes összekötő 9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2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1"/>
          <p:cNvSpPr txBox="1">
            <a:spLocks/>
          </p:cNvSpPr>
          <p:nvPr/>
        </p:nvSpPr>
        <p:spPr>
          <a:xfrm>
            <a:off x="1066150" y="0"/>
            <a:ext cx="7620650" cy="1412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 Felsőoktatási Alapképzés Hallgatói Kutatói Ösztöndíj – </a:t>
            </a:r>
            <a:r>
              <a:rPr lang="hu-HU" sz="3600" dirty="0"/>
              <a:t>VBK ajánlás</a:t>
            </a:r>
          </a:p>
        </p:txBody>
      </p:sp>
      <p:cxnSp>
        <p:nvCxnSpPr>
          <p:cNvPr id="10" name="Egyenes összekötő 9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églalap 1"/>
          <p:cNvSpPr/>
          <p:nvPr/>
        </p:nvSpPr>
        <p:spPr>
          <a:xfrm>
            <a:off x="179512" y="1556792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Cél: </a:t>
            </a:r>
            <a:r>
              <a:rPr lang="hu-HU" dirty="0"/>
              <a:t>Alapszintű kutatói kompetenciák fejlesztése, </a:t>
            </a:r>
            <a:r>
              <a:rPr lang="hu-HU" dirty="0" err="1"/>
              <a:t>MSc</a:t>
            </a:r>
            <a:r>
              <a:rPr lang="hu-HU" dirty="0"/>
              <a:t> tanulmányokra való felkészülés. A 10 hónapos ösztöndíj végére a kutatási terv biztosítsa a </a:t>
            </a:r>
            <a:r>
              <a:rPr lang="hu-HU" dirty="0" smtClean="0"/>
              <a:t>2019-es </a:t>
            </a:r>
            <a:r>
              <a:rPr lang="hu-HU" dirty="0"/>
              <a:t>kari TDK-konferencián való sikeres részvételt. </a:t>
            </a:r>
            <a:endParaRPr lang="hu-HU" dirty="0" smtClean="0"/>
          </a:p>
          <a:p>
            <a:r>
              <a:rPr lang="hu-HU" dirty="0" smtClean="0"/>
              <a:t>5 </a:t>
            </a:r>
            <a:r>
              <a:rPr lang="hu-HU" dirty="0"/>
              <a:t>hónapos ösztöndíj várhatóan </a:t>
            </a:r>
            <a:r>
              <a:rPr lang="hu-HU" dirty="0" smtClean="0"/>
              <a:t>2019. </a:t>
            </a:r>
            <a:r>
              <a:rPr lang="hu-HU" dirty="0"/>
              <a:t>januárban záróvizsgázó hallgatóknak </a:t>
            </a:r>
            <a:r>
              <a:rPr lang="hu-HU" dirty="0" smtClean="0"/>
              <a:t>adható.</a:t>
            </a:r>
            <a:r>
              <a:rPr lang="hu-HU" dirty="0"/>
              <a:t> </a:t>
            </a:r>
            <a:endParaRPr lang="hu-HU" b="1" u="sng" dirty="0"/>
          </a:p>
          <a:p>
            <a:r>
              <a:rPr lang="hu-HU" b="1" dirty="0" smtClean="0"/>
              <a:t>Minimumkövetelmény: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b="1" u="sng" dirty="0" smtClean="0"/>
              <a:t>Időtartamtól függetlenül: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a </a:t>
            </a:r>
            <a:r>
              <a:rPr lang="hu-HU" dirty="0"/>
              <a:t>VBK </a:t>
            </a:r>
            <a:r>
              <a:rPr lang="hu-HU" dirty="0" err="1"/>
              <a:t>MSc</a:t>
            </a:r>
            <a:r>
              <a:rPr lang="hu-HU" dirty="0"/>
              <a:t> képzéseire való felvételi követelmények szerint a kutatómunka többletpontot érő szakmai-tudományos eredményekhez vezessen (közlemények (3), poszter (2), szóbeli előadások (2</a:t>
            </a:r>
            <a:r>
              <a:rPr lang="hu-HU" dirty="0" smtClean="0"/>
              <a:t>))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dirty="0" smtClean="0"/>
              <a:t>a kutatómunka eredményeinek bemutatása a kari ÚNKP rendezvényen.</a:t>
            </a:r>
          </a:p>
          <a:p>
            <a:endParaRPr lang="hu-HU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b="1" u="sng" dirty="0" smtClean="0"/>
              <a:t>10 </a:t>
            </a:r>
            <a:r>
              <a:rPr lang="hu-HU" b="1" u="sng" dirty="0"/>
              <a:t>hónapos </a:t>
            </a:r>
            <a:r>
              <a:rPr lang="hu-HU" u="sng" dirty="0"/>
              <a:t>ösztöndíj végén </a:t>
            </a:r>
            <a:r>
              <a:rPr lang="hu-HU" dirty="0"/>
              <a:t>a témavezető </a:t>
            </a:r>
            <a:r>
              <a:rPr lang="hu-HU" dirty="0" smtClean="0"/>
              <a:t>igazolása szükséges, </a:t>
            </a:r>
            <a:r>
              <a:rPr lang="hu-HU" dirty="0"/>
              <a:t>hogy a hallgatói munka eredményeképpen az őszi TDK-konferenciára beadható pályamű kutatási eredményei </a:t>
            </a:r>
            <a:r>
              <a:rPr lang="hu-HU" dirty="0" smtClean="0"/>
              <a:t>megszülettek vagy a hallgató mindent megtett, ami elvárható tőle az eredmények elérése érdekében vagy a TDK dolgozatnak megfelelő színvonalú szakdolgozatot nyújtott be a hallgató. </a:t>
            </a:r>
            <a:endParaRPr lang="hu-HU" u="sng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38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smtClean="0"/>
              <a:t> Felsőoktatási Mesterképzés Hallgatói Kutatói Ösztöndíj</a:t>
            </a:r>
            <a:endParaRPr lang="hu-HU" sz="3600" dirty="0"/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rtalom hely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012862"/>
              </p:ext>
            </p:extLst>
          </p:nvPr>
        </p:nvGraphicFramePr>
        <p:xfrm>
          <a:off x="107504" y="1556792"/>
          <a:ext cx="8784976" cy="5106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47605"/>
                <a:gridCol w="1537371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baseline="0" dirty="0" err="1" smtClean="0"/>
                        <a:t>Bírálati</a:t>
                      </a:r>
                      <a:r>
                        <a:rPr lang="en-GB" sz="2000" u="none" strike="noStrike" kern="1200" baseline="0" dirty="0" smtClean="0"/>
                        <a:t> </a:t>
                      </a:r>
                      <a:r>
                        <a:rPr lang="en-GB" sz="2000" u="none" strike="noStrike" kern="1200" baseline="0" dirty="0" err="1" smtClean="0"/>
                        <a:t>szempontok</a:t>
                      </a:r>
                      <a:r>
                        <a:rPr lang="en-GB" sz="2000" u="none" strike="noStrike" kern="1200" baseline="0" dirty="0" smtClean="0"/>
                        <a:t> 	</a:t>
                      </a:r>
                      <a:endParaRPr lang="en-GB" sz="20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baseline="0" dirty="0" err="1" smtClean="0"/>
                        <a:t>Pontszám</a:t>
                      </a:r>
                      <a:r>
                        <a:rPr lang="en-GB" sz="2000" u="none" strike="noStrike" kern="1200" baseline="0" dirty="0" smtClean="0"/>
                        <a:t> </a:t>
                      </a:r>
                      <a:endParaRPr lang="en-GB" sz="20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90033"/>
                    </a:solidFill>
                  </a:tcPr>
                </a:tc>
              </a:tr>
              <a:tr h="140533">
                <a:tc>
                  <a:txBody>
                    <a:bodyPr/>
                    <a:lstStyle/>
                    <a:p>
                      <a:r>
                        <a:rPr lang="en-GB" sz="2000" u="none" strike="noStrike" kern="1200" baseline="0" dirty="0" err="1" smtClean="0"/>
                        <a:t>Tanulmányi</a:t>
                      </a:r>
                      <a:r>
                        <a:rPr lang="en-GB" sz="2000" u="none" strike="noStrike" kern="1200" baseline="0" dirty="0" smtClean="0"/>
                        <a:t> </a:t>
                      </a:r>
                      <a:r>
                        <a:rPr lang="en-GB" sz="2000" u="none" strike="noStrike" kern="1200" baseline="0" dirty="0" err="1" smtClean="0"/>
                        <a:t>eredmények</a:t>
                      </a:r>
                      <a:endParaRPr lang="hu-HU" sz="2000" u="none" strike="noStrike" kern="12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(átlag-3,5)*20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Átlag: mesterképzés utolsó két lezárt féléve v. alapképzésé, ha leendő </a:t>
                      </a:r>
                      <a:r>
                        <a:rPr lang="hu-H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MScs</a:t>
                      </a:r>
                      <a:r>
                        <a:rPr lang="hu-H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hu-HU" sz="2000" u="none" strike="noStrike" kern="1200" baseline="0" dirty="0" smtClean="0"/>
                        <a:t>Eddigi tudományos, művészeti tevékenységek</a:t>
                      </a:r>
                      <a:endParaRPr lang="hu-HU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Matematikai, természettudományos, műszaki és informatikai (MTMI) vagy agártudományok kutatási téma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5</a:t>
                      </a:r>
                      <a:endParaRPr lang="en-GB" sz="2000" dirty="0"/>
                    </a:p>
                  </a:txBody>
                  <a:tcPr/>
                </a:tc>
              </a:tr>
              <a:tr h="118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kutatási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terv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keretében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kerül</a:t>
                      </a:r>
                      <a:r>
                        <a:rPr lang="en-GB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0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megvalósításra</a:t>
                      </a: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vagy MTA vagy a fogadó felsőoktatási intézményen kívüli felsőoktatási intézménnyel együttműködik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Igazolás szükséges- </a:t>
                      </a:r>
                      <a:r>
                        <a:rPr lang="hu-HU" sz="20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kutatócsoport kutatási tervvel</a:t>
                      </a:r>
                      <a:endParaRPr lang="hu-HU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4</a:t>
                      </a:r>
                      <a:endParaRPr lang="en-GB" sz="2000" dirty="0"/>
                    </a:p>
                  </a:txBody>
                  <a:tcPr/>
                </a:tc>
              </a:tr>
              <a:tr h="142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baseline="0" dirty="0" err="1" smtClean="0"/>
                        <a:t>Nyelvtudá</a:t>
                      </a:r>
                      <a:r>
                        <a:rPr lang="hu-HU" sz="2000" u="none" strike="noStrike" kern="1200" baseline="0" dirty="0" smtClean="0"/>
                        <a:t>s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6</a:t>
                      </a:r>
                      <a:endParaRPr lang="en-GB" sz="20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u="none" strike="noStrike" kern="1200" baseline="0" dirty="0" err="1" smtClean="0"/>
                        <a:t>Kutatási</a:t>
                      </a:r>
                      <a:r>
                        <a:rPr lang="en-GB" sz="2000" u="none" strike="noStrike" kern="1200" baseline="0" dirty="0" smtClean="0"/>
                        <a:t> </a:t>
                      </a:r>
                      <a:r>
                        <a:rPr lang="en-GB" sz="2000" u="none" strike="noStrike" kern="1200" baseline="0" dirty="0" err="1" smtClean="0"/>
                        <a:t>terv</a:t>
                      </a:r>
                      <a:endParaRPr lang="en-GB" sz="20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dirty="0" smtClean="0"/>
                        <a:t>25</a:t>
                      </a:r>
                      <a:endParaRPr lang="en-GB" sz="2000" dirty="0"/>
                    </a:p>
                  </a:txBody>
                  <a:tcPr/>
                </a:tc>
              </a:tr>
              <a:tr h="120317"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Összesen: 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/>
                        <a:t>100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Kép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0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>
          <a:xfrm>
            <a:off x="457200" y="446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dirty="0" smtClean="0"/>
              <a:t> Felsőoktatási Mesterképzés Hallgatói Kutatói </a:t>
            </a:r>
            <a:r>
              <a:rPr lang="hu-HU" sz="3600" dirty="0"/>
              <a:t>Ösztöndíj – VBK ajánlás</a:t>
            </a:r>
          </a:p>
        </p:txBody>
      </p:sp>
      <p:cxnSp>
        <p:nvCxnSpPr>
          <p:cNvPr id="6" name="Egyenes összekötő 5"/>
          <p:cNvCxnSpPr/>
          <p:nvPr/>
        </p:nvCxnSpPr>
        <p:spPr>
          <a:xfrm>
            <a:off x="107950" y="1268760"/>
            <a:ext cx="8856663" cy="0"/>
          </a:xfrm>
          <a:prstGeom prst="line">
            <a:avLst/>
          </a:prstGeom>
          <a:ln w="19050">
            <a:solidFill>
              <a:srgbClr val="A5002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93911" y="44624"/>
            <a:ext cx="877689" cy="11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161764" y="1340768"/>
            <a:ext cx="882047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dirty="0"/>
              <a:t>Cél: </a:t>
            </a:r>
            <a:r>
              <a:rPr lang="hu-HU" sz="1600" dirty="0"/>
              <a:t>Kutatói kompetenciák fejlesztése, </a:t>
            </a:r>
            <a:r>
              <a:rPr lang="hu-HU" sz="1600" dirty="0" smtClean="0"/>
              <a:t>szakmai fejlődés támogatása, PhD-tanulmányokra </a:t>
            </a:r>
            <a:r>
              <a:rPr lang="hu-HU" sz="1600" dirty="0"/>
              <a:t>való felkészülés. </a:t>
            </a:r>
            <a:endParaRPr lang="hu-HU" sz="1600" b="1" u="sng" dirty="0"/>
          </a:p>
          <a:p>
            <a:endParaRPr lang="hu-HU" sz="1600" b="1" dirty="0" smtClean="0"/>
          </a:p>
          <a:p>
            <a:r>
              <a:rPr lang="hu-HU" sz="1600" dirty="0"/>
              <a:t>5 hónapos ösztöndíj várhatóan 2019. januárban záróvizsgázó hallgatóknak adható. </a:t>
            </a:r>
            <a:endParaRPr lang="hu-HU" sz="1600" b="1" u="sng" dirty="0"/>
          </a:p>
          <a:p>
            <a:r>
              <a:rPr lang="hu-HU" sz="1600" b="1" dirty="0"/>
              <a:t>Minimumkövetelmény: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600" b="1" u="sng" dirty="0"/>
              <a:t>Időtartamtól függetlenül: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 smtClean="0"/>
              <a:t>TDK dolgozat készítése és bemutatása a 2018/19 tanévben (egyeztetés alatt).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 smtClean="0"/>
              <a:t>Az </a:t>
            </a:r>
            <a:r>
              <a:rPr lang="hu-HU" sz="1600" dirty="0"/>
              <a:t>ösztöndíj végére a kutatási terv biztosítsa, hogy az Oláh György Doktori Iskola felvételi pontrendszerének megfelelően, a </a:t>
            </a:r>
            <a:r>
              <a:rPr lang="hu-HU" sz="1600" b="1" dirty="0"/>
              <a:t>2.c illetve 2.g </a:t>
            </a:r>
            <a:r>
              <a:rPr lang="hu-HU" sz="1600" dirty="0"/>
              <a:t>kategóriáiban a támogatott </a:t>
            </a:r>
            <a:r>
              <a:rPr lang="hu-HU" sz="1600" dirty="0" smtClean="0"/>
              <a:t>pontjai legalább </a:t>
            </a:r>
            <a:r>
              <a:rPr lang="hu-HU" sz="1600" dirty="0"/>
              <a:t>5 </a:t>
            </a:r>
            <a:r>
              <a:rPr lang="hu-HU" sz="1600" dirty="0" smtClean="0"/>
              <a:t>ponttal emelkedjenek.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1600" dirty="0" smtClean="0"/>
              <a:t>a </a:t>
            </a:r>
            <a:r>
              <a:rPr lang="hu-HU" sz="1600" dirty="0"/>
              <a:t>kutatómunka eredményeinek bemutatása a kari ÚNKP rendezvényen.</a:t>
            </a:r>
          </a:p>
          <a:p>
            <a:endParaRPr lang="hu-HU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600" b="1" u="sng" dirty="0"/>
              <a:t>10 hónapos </a:t>
            </a:r>
            <a:r>
              <a:rPr lang="hu-HU" sz="1600" u="sng" dirty="0"/>
              <a:t>ösztöndíj végén </a:t>
            </a:r>
            <a:r>
              <a:rPr lang="hu-HU" sz="1600" dirty="0"/>
              <a:t>a témavezető igazolása szükséges, hogy a hallgatói munka eredményeképpen az őszi TDK-konferenciára beadható pályamű kutatási eredményei megszülettek vagy a hallgató mindent megtett, ami elvárható tőle az eredmények elérése érdekében vagy a TDK dolgozatnak megfelelő színvonalú </a:t>
            </a:r>
            <a:r>
              <a:rPr lang="hu-HU" sz="1600" dirty="0" smtClean="0"/>
              <a:t>diplomamunkát </a:t>
            </a:r>
            <a:r>
              <a:rPr lang="hu-HU" sz="1600" dirty="0"/>
              <a:t>nyújtott be a hallgató.</a:t>
            </a:r>
            <a:endParaRPr lang="hu-HU" sz="1600" b="1" dirty="0"/>
          </a:p>
          <a:p>
            <a:endParaRPr lang="hu-HU" sz="1600" b="1" dirty="0" smtClean="0"/>
          </a:p>
          <a:p>
            <a:r>
              <a:rPr lang="hu-HU" sz="1400" b="1" dirty="0" smtClean="0"/>
              <a:t>2. c kategória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BME </a:t>
            </a:r>
            <a:r>
              <a:rPr lang="hu-HU" sz="1400" dirty="0"/>
              <a:t>TDK konferencián tartott előadás 5 pont, </a:t>
            </a:r>
            <a:endParaRPr lang="hu-HU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I</a:t>
            </a:r>
            <a:r>
              <a:rPr lang="hu-HU" sz="1400" dirty="0"/>
              <a:t>. vagy II. díjért +10 pont,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III</a:t>
            </a:r>
            <a:r>
              <a:rPr lang="hu-HU" sz="1400" dirty="0"/>
              <a:t>. díjért +5 </a:t>
            </a:r>
            <a:r>
              <a:rPr lang="hu-HU" sz="1400" dirty="0" smtClean="0"/>
              <a:t>pont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1400" dirty="0" smtClean="0"/>
              <a:t>Konferencia előadás </a:t>
            </a:r>
            <a:r>
              <a:rPr lang="hu-HU" sz="1400" dirty="0" err="1" smtClean="0"/>
              <a:t>max</a:t>
            </a:r>
            <a:r>
              <a:rPr lang="hu-HU" sz="1400" dirty="0" smtClean="0"/>
              <a:t>. 5 pont</a:t>
            </a:r>
          </a:p>
          <a:p>
            <a:endParaRPr lang="hu-HU" sz="1600" dirty="0" smtClean="0"/>
          </a:p>
          <a:p>
            <a:endParaRPr lang="hu-HU" sz="1600" dirty="0" smtClean="0"/>
          </a:p>
          <a:p>
            <a:endParaRPr lang="hu-HU" sz="1600" dirty="0"/>
          </a:p>
          <a:p>
            <a:r>
              <a:rPr lang="hu-HU" sz="1600" dirty="0"/>
              <a:t>Forrás: </a:t>
            </a:r>
            <a:r>
              <a:rPr lang="hu-HU" sz="1600" u="sng" dirty="0">
                <a:hlinkClick r:id="rId3"/>
              </a:rPr>
              <a:t>http://www.ch.bme.hu/oktatas/doktori_kepzes/olah-gyorgy-doktori-iskola/doktorans-felveteli/</a:t>
            </a:r>
            <a:r>
              <a:rPr lang="hu-HU" sz="1600" dirty="0"/>
              <a:t> </a:t>
            </a:r>
          </a:p>
        </p:txBody>
      </p:sp>
      <p:sp>
        <p:nvSpPr>
          <p:cNvPr id="2" name="Téglalap 1"/>
          <p:cNvSpPr/>
          <p:nvPr/>
        </p:nvSpPr>
        <p:spPr>
          <a:xfrm>
            <a:off x="3851920" y="5157192"/>
            <a:ext cx="504068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1400" b="1" dirty="0">
                <a:solidFill>
                  <a:prstClr val="black"/>
                </a:solidFill>
              </a:rPr>
              <a:t>2. g</a:t>
            </a:r>
            <a:r>
              <a:rPr lang="hu-HU" sz="1400" dirty="0">
                <a:solidFill>
                  <a:prstClr val="black"/>
                </a:solidFill>
              </a:rPr>
              <a:t> </a:t>
            </a:r>
            <a:r>
              <a:rPr lang="hu-HU" sz="1400" b="1" dirty="0">
                <a:solidFill>
                  <a:prstClr val="black"/>
                </a:solidFill>
              </a:rPr>
              <a:t>kategória: </a:t>
            </a:r>
            <a:r>
              <a:rPr lang="hu-HU" sz="1400" dirty="0">
                <a:solidFill>
                  <a:prstClr val="black"/>
                </a:solidFill>
              </a:rPr>
              <a:t>Közlemény: originális referált folyóiratban megjelent vagy elfogadott </a:t>
            </a:r>
            <a:r>
              <a:rPr lang="hu-HU" sz="1400" dirty="0" smtClean="0">
                <a:solidFill>
                  <a:prstClr val="black"/>
                </a:solidFill>
              </a:rPr>
              <a:t>10 </a:t>
            </a:r>
            <a:r>
              <a:rPr lang="hu-HU" sz="1400" dirty="0">
                <a:solidFill>
                  <a:prstClr val="black"/>
                </a:solidFill>
              </a:rPr>
              <a:t>pont. </a:t>
            </a:r>
            <a:r>
              <a:rPr lang="hu-HU" sz="1400" dirty="0" smtClean="0">
                <a:solidFill>
                  <a:prstClr val="black"/>
                </a:solidFill>
              </a:rPr>
              <a:t>IF </a:t>
            </a:r>
            <a:r>
              <a:rPr lang="hu-HU" sz="1400" dirty="0">
                <a:solidFill>
                  <a:prstClr val="black"/>
                </a:solidFill>
              </a:rPr>
              <a:t>függvényében további többletpontokat (T) kell számítani, melyek értéke IF≥1 esetén 10 pont. 0 &lt; IF &lt; 1 esetén a többletpont az alábbi képlettel számítandó: T=10xIF. Így az adott közlemény értéke (10 + T) figyelembe véve a mellékletben megadandó (és a témavezető által elfogadott) szerzői arányt, mellyel beszorzandó a közlemény (10 + T) értéke. </a:t>
            </a:r>
          </a:p>
        </p:txBody>
      </p:sp>
      <p:pic>
        <p:nvPicPr>
          <p:cNvPr id="9" name="Kép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889" y="197702"/>
            <a:ext cx="864095" cy="8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4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79090" y="2564904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 smtClean="0">
                <a:cs typeface="DaunPenh" pitchFamily="2" charset="0"/>
              </a:rPr>
              <a:t>Köszönjük a figyelmet!</a:t>
            </a:r>
            <a:endParaRPr lang="hu-HU" sz="4800" b="1" dirty="0">
              <a:cs typeface="DaunPenh" pitchFamily="2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88640"/>
            <a:ext cx="2226017" cy="2226017"/>
          </a:xfrm>
          <a:prstGeom prst="rect">
            <a:avLst/>
          </a:prstGeom>
        </p:spPr>
      </p:pic>
      <p:pic>
        <p:nvPicPr>
          <p:cNvPr id="5" name="Picture 2" descr="H:\K+F+InfoPont\Logók\infopont_bme_hu_logo_04_inline_text.jpg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t="6529" r="15333" b="10866"/>
          <a:stretch/>
        </p:blipFill>
        <p:spPr bwMode="auto">
          <a:xfrm>
            <a:off x="179512" y="348552"/>
            <a:ext cx="1392265" cy="185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83391" y="4437112"/>
            <a:ext cx="895310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hu-HU" sz="2300" dirty="0" smtClean="0"/>
              <a:t>Kérdés esetén forduljanak hozzánk bizalommal:</a:t>
            </a:r>
            <a:endParaRPr lang="en-GB" sz="2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3321463" y="5027404"/>
            <a:ext cx="2476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dirty="0" smtClean="0">
                <a:solidFill>
                  <a:srgbClr val="990033"/>
                </a:solidFill>
              </a:rPr>
              <a:t>vbk_kfi@mail.bme.hu</a:t>
            </a:r>
            <a:endParaRPr lang="en-GB" sz="2000" dirty="0">
              <a:solidFill>
                <a:srgbClr val="990033"/>
              </a:solidFill>
            </a:endParaRPr>
          </a:p>
        </p:txBody>
      </p:sp>
      <p:sp>
        <p:nvSpPr>
          <p:cNvPr id="8" name="Szövegdoboz 6"/>
          <p:cNvSpPr txBox="1"/>
          <p:nvPr/>
        </p:nvSpPr>
        <p:spPr>
          <a:xfrm>
            <a:off x="5313498" y="5908718"/>
            <a:ext cx="3582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4"/>
              </a:rPr>
              <a:t>https://www.bme.hu/unkp_2018</a:t>
            </a:r>
            <a:endParaRPr lang="hu-HU" sz="1600" dirty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5"/>
              </a:rPr>
              <a:t>http://www.ch.bme.hu/kutatas/uj-nemzeti-kivalosag-program/</a:t>
            </a:r>
            <a:r>
              <a:rPr lang="hu-HU" sz="1600" dirty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  <a:p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9" name="Picture 2" descr="Képtalálat a következőre: „facebook ikon”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81" y="5917429"/>
            <a:ext cx="530623" cy="530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8"/>
          <p:cNvSpPr txBox="1"/>
          <p:nvPr/>
        </p:nvSpPr>
        <p:spPr>
          <a:xfrm>
            <a:off x="906730" y="5917429"/>
            <a:ext cx="3677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>
                <a:solidFill>
                  <a:srgbClr val="990033"/>
                </a:solidFill>
                <a:hlinkClick r:id="rId7"/>
              </a:rPr>
              <a:t>https://www.facebook.com/VBKInfoPont</a:t>
            </a:r>
            <a:r>
              <a:rPr lang="en-GB" sz="1600" dirty="0" smtClean="0">
                <a:solidFill>
                  <a:srgbClr val="990033"/>
                </a:solidFill>
                <a:hlinkClick r:id="rId7"/>
              </a:rPr>
              <a:t>/</a:t>
            </a:r>
            <a:endParaRPr lang="hu-HU" sz="1600" dirty="0" smtClean="0">
              <a:solidFill>
                <a:srgbClr val="990033"/>
              </a:solidFill>
            </a:endParaRPr>
          </a:p>
          <a:p>
            <a:r>
              <a:rPr lang="hu-HU" sz="1600" dirty="0">
                <a:solidFill>
                  <a:srgbClr val="990033"/>
                </a:solidFill>
                <a:hlinkClick r:id="rId8"/>
              </a:rPr>
              <a:t>https://www.facebook.com/bmevbk</a:t>
            </a:r>
            <a:r>
              <a:rPr lang="hu-HU" sz="1600" dirty="0" smtClean="0">
                <a:solidFill>
                  <a:srgbClr val="990033"/>
                </a:solidFill>
                <a:hlinkClick r:id="rId8"/>
              </a:rPr>
              <a:t>/</a:t>
            </a:r>
            <a:r>
              <a:rPr lang="hu-HU" sz="1600" dirty="0" smtClean="0">
                <a:solidFill>
                  <a:srgbClr val="990033"/>
                </a:solidFill>
              </a:rPr>
              <a:t> </a:t>
            </a:r>
            <a:endParaRPr lang="en-GB" sz="1600" dirty="0">
              <a:solidFill>
                <a:srgbClr val="990033"/>
              </a:solidFill>
            </a:endParaRPr>
          </a:p>
        </p:txBody>
      </p:sp>
      <p:pic>
        <p:nvPicPr>
          <p:cNvPr id="11" name="Picture 4" descr="Képtalálat a következőre: „www ikon”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943" y="5843797"/>
            <a:ext cx="753555" cy="753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8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381</Words>
  <Application>Microsoft Office PowerPoint</Application>
  <PresentationFormat>Diavetítés a képernyőre (4:3 oldalarány)</PresentationFormat>
  <Paragraphs>83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DaunPenh</vt:lpstr>
      <vt:lpstr>Wingdings</vt:lpstr>
      <vt:lpstr>Office-téma</vt:lpstr>
      <vt:lpstr>Új Nemzeti Kiválóság Program Ösztöndíjak</vt:lpstr>
      <vt:lpstr>PowerPoint bemutató</vt:lpstr>
      <vt:lpstr>PowerPoint bemutató</vt:lpstr>
      <vt:lpstr>PowerPoint bemutató</vt:lpstr>
      <vt:lpstr>PowerPoint bemutató</vt:lpstr>
      <vt:lpstr>Köszönjük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Dr. Bodzay Brigitta</dc:creator>
  <cp:lastModifiedBy>Székely Edit</cp:lastModifiedBy>
  <cp:revision>91</cp:revision>
  <dcterms:created xsi:type="dcterms:W3CDTF">2016-06-15T12:20:49Z</dcterms:created>
  <dcterms:modified xsi:type="dcterms:W3CDTF">2018-04-16T16:14:17Z</dcterms:modified>
</cp:coreProperties>
</file>