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9" r:id="rId3"/>
    <p:sldId id="291" r:id="rId4"/>
    <p:sldId id="290" r:id="rId5"/>
    <p:sldId id="279" r:id="rId6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33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94660"/>
  </p:normalViewPr>
  <p:slideViewPr>
    <p:cSldViewPr>
      <p:cViewPr varScale="1">
        <p:scale>
          <a:sx n="59" d="100"/>
          <a:sy n="59" d="100"/>
        </p:scale>
        <p:origin x="16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pPr/>
              <a:t>2022. 05. 16.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348880"/>
            <a:ext cx="7772400" cy="2016224"/>
          </a:xfrm>
        </p:spPr>
        <p:txBody>
          <a:bodyPr>
            <a:noAutofit/>
          </a:bodyPr>
          <a:lstStyle/>
          <a:p>
            <a:r>
              <a:rPr lang="hu-HU" sz="4000" b="1" dirty="0">
                <a:cs typeface="DaunPenh" pitchFamily="2" charset="0"/>
              </a:rPr>
              <a:t>Új Nemzeti Kiválóság Program Ösztöndíjak</a:t>
            </a:r>
            <a:br>
              <a:rPr lang="hu-HU" sz="4000" b="1" dirty="0">
                <a:cs typeface="DaunPenh" pitchFamily="2" charset="0"/>
              </a:rPr>
            </a:br>
            <a:r>
              <a:rPr lang="hu-HU" sz="4000" b="1" dirty="0">
                <a:solidFill>
                  <a:srgbClr val="C00000"/>
                </a:solidFill>
                <a:cs typeface="DaunPenh" pitchFamily="2" charset="0"/>
              </a:rPr>
              <a:t>2022-2023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3321463" y="5117122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62805" y="5805264"/>
            <a:ext cx="7381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rgbClr val="FF0000"/>
                </a:solidFill>
              </a:rPr>
              <a:t>http://www.unkp.gov.hu/palyazatok/felsooktatasi-doktori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7240667" y="143429"/>
            <a:ext cx="1795829" cy="2088407"/>
          </a:xfrm>
          <a:prstGeom prst="rect">
            <a:avLst/>
          </a:prstGeom>
        </p:spPr>
      </p:pic>
      <p:sp>
        <p:nvSpPr>
          <p:cNvPr id="11" name="Szövegdoboz 10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/>
              <a:t>Bírálati szempontok: </a:t>
            </a:r>
            <a:r>
              <a:rPr lang="hu-HU" sz="2300" dirty="0"/>
              <a:t>Dr. </a:t>
            </a:r>
            <a:r>
              <a:rPr lang="hu-HU" sz="2300" dirty="0" err="1"/>
              <a:t>Hórvölgyi</a:t>
            </a:r>
            <a:r>
              <a:rPr lang="hu-HU" sz="2300" dirty="0"/>
              <a:t> Zoltán (tudományos </a:t>
            </a:r>
            <a:r>
              <a:rPr lang="hu-HU" sz="2300" dirty="0" err="1"/>
              <a:t>dékánhelyettes</a:t>
            </a:r>
            <a:r>
              <a:rPr lang="hu-HU" sz="2300" dirty="0"/>
              <a:t>)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18083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rgbClr val="00B050"/>
                </a:solidFill>
              </a:rPr>
              <a:t> Felsőoktatási Doktori Hallgatói Kutatói Ösztöndíj</a:t>
            </a:r>
            <a:br>
              <a:rPr lang="hu-HU" sz="2400" dirty="0">
                <a:solidFill>
                  <a:srgbClr val="00B050"/>
                </a:solidFill>
              </a:rPr>
            </a:br>
            <a:r>
              <a:rPr lang="hu-HU" sz="2400" dirty="0">
                <a:solidFill>
                  <a:srgbClr val="00B050"/>
                </a:solidFill>
              </a:rPr>
              <a:t>I. (komplex vizsga előtt) – II. (komplex vizsga után) </a:t>
            </a:r>
            <a:br>
              <a:rPr lang="hu-HU" sz="2400" dirty="0">
                <a:solidFill>
                  <a:srgbClr val="00B050"/>
                </a:solidFill>
              </a:rPr>
            </a:br>
            <a:r>
              <a:rPr lang="hu-HU" sz="2400" dirty="0">
                <a:solidFill>
                  <a:srgbClr val="00B050"/>
                </a:solidFill>
              </a:rPr>
              <a:t>(ÚNKP-22-3) </a:t>
            </a:r>
            <a:r>
              <a:rPr lang="hu-HU" sz="2400" dirty="0"/>
              <a:t>– VBK ajánlás</a:t>
            </a:r>
            <a:r>
              <a:rPr lang="hu-HU" sz="2400" dirty="0">
                <a:solidFill>
                  <a:srgbClr val="C00000"/>
                </a:solidFill>
              </a:rPr>
              <a:t>*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107950" y="1340768"/>
            <a:ext cx="892867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b="1" dirty="0"/>
              <a:t>PhD hallgatók: </a:t>
            </a:r>
            <a:r>
              <a:rPr lang="hu-HU" sz="1200" u="sng" dirty="0"/>
              <a:t>Cél:</a:t>
            </a:r>
            <a:r>
              <a:rPr lang="hu-HU" sz="1200" dirty="0"/>
              <a:t> A doktori cselekményindítás minimumkövetelményéhez képesti (publikációs) többletteljesítmény elérésének elősegítése:</a:t>
            </a:r>
            <a:endParaRPr lang="hu-HU" sz="1200" b="1" u="sng" dirty="0"/>
          </a:p>
          <a:p>
            <a:r>
              <a:rPr lang="hu-HU" sz="1200" dirty="0"/>
              <a:t>A doktori fokozatszerzés </a:t>
            </a:r>
            <a:r>
              <a:rPr lang="hu-HU" sz="1200" u="sng" dirty="0"/>
              <a:t>minimumkövetelménye</a:t>
            </a:r>
            <a:r>
              <a:rPr lang="hu-HU" sz="1200" dirty="0"/>
              <a:t> három 50% feletti IF cikk. </a:t>
            </a:r>
            <a:r>
              <a:rPr lang="hu-HU" sz="1200" u="sng" dirty="0"/>
              <a:t>Végcél: </a:t>
            </a:r>
            <a:r>
              <a:rPr lang="hu-HU" sz="1200" dirty="0"/>
              <a:t>a doktori fokozat megszerzéséhez a pályázónak legalább négy 50% feletti IF cikke legyen.*</a:t>
            </a:r>
          </a:p>
          <a:p>
            <a:endParaRPr lang="hu-HU" sz="1200" b="1" u="sng" dirty="0"/>
          </a:p>
          <a:p>
            <a:r>
              <a:rPr lang="hu-HU" sz="1200" b="1" dirty="0"/>
              <a:t>PhD elsőéves </a:t>
            </a:r>
            <a:r>
              <a:rPr lang="hu-HU" sz="1200" b="1" dirty="0">
                <a:solidFill>
                  <a:srgbClr val="00B050"/>
                </a:solidFill>
              </a:rPr>
              <a:t>(komplex vizsga előtt)</a:t>
            </a:r>
            <a:r>
              <a:rPr lang="hu-HU" sz="1200" b="1" dirty="0"/>
              <a:t>: </a:t>
            </a:r>
            <a:r>
              <a:rPr lang="hu-HU" sz="1200" u="sng" dirty="0"/>
              <a:t>Bemeneti minimumkövetelmény</a:t>
            </a:r>
            <a:r>
              <a:rPr lang="hu-HU" sz="1200" dirty="0"/>
              <a:t>: egy 50% feletti IF </a:t>
            </a:r>
            <a:r>
              <a:rPr lang="hu-HU" sz="1200" dirty="0">
                <a:solidFill>
                  <a:srgbClr val="00B050"/>
                </a:solidFill>
              </a:rPr>
              <a:t>közlemény</a:t>
            </a:r>
            <a:endParaRPr lang="hu-HU" sz="1200" b="1" u="sng" dirty="0">
              <a:solidFill>
                <a:srgbClr val="FF0000"/>
              </a:solidFill>
            </a:endParaRPr>
          </a:p>
          <a:p>
            <a:pPr marL="449263" indent="-449263"/>
            <a:r>
              <a:rPr lang="hu-HU" sz="1200" u="sng" dirty="0"/>
              <a:t>Végcél:</a:t>
            </a:r>
            <a:r>
              <a:rPr lang="hu-HU" sz="1200" dirty="0"/>
              <a:t> </a:t>
            </a:r>
            <a:r>
              <a:rPr lang="hu-HU" sz="1200" i="1" dirty="0"/>
              <a:t>5 hónapos esetében: </a:t>
            </a:r>
            <a:r>
              <a:rPr lang="hu-HU" sz="1200" dirty="0"/>
              <a:t>Az ösztöndíjas időszak alatt teljesült eredményeket rövid (3-5 oldalas)</a:t>
            </a:r>
            <a:r>
              <a:rPr lang="hu-HU" sz="1200" dirty="0">
                <a:solidFill>
                  <a:srgbClr val="00B050"/>
                </a:solidFill>
              </a:rPr>
              <a:t> közlemény</a:t>
            </a:r>
            <a:r>
              <a:rPr lang="hu-HU" sz="1200" dirty="0"/>
              <a:t> formátumban angol nyelven kell megírni és a beszámolóhoz csatolni.</a:t>
            </a:r>
          </a:p>
          <a:p>
            <a:pPr marL="449263" indent="-449263"/>
            <a:r>
              <a:rPr lang="hu-HU" sz="1200" i="1" dirty="0">
                <a:solidFill>
                  <a:srgbClr val="00B050"/>
                </a:solidFill>
              </a:rPr>
              <a:t>	7 hónapos esetében: </a:t>
            </a:r>
            <a:r>
              <a:rPr lang="hu-HU" sz="1200" dirty="0"/>
              <a:t>Az ösztöndíjas időszak alatt teljesült eredmények</a:t>
            </a:r>
            <a:r>
              <a:rPr lang="hu-HU" sz="1200" dirty="0">
                <a:solidFill>
                  <a:srgbClr val="00B050"/>
                </a:solidFill>
              </a:rPr>
              <a:t>et mintegy 5 oldalas közlemény</a:t>
            </a:r>
            <a:r>
              <a:rPr lang="hu-HU" sz="1200" dirty="0"/>
              <a:t> formátumban angol nyelven kell megírni és a beszámolóhoz csatolni.</a:t>
            </a:r>
          </a:p>
          <a:p>
            <a:pPr marL="449263" indent="-449263"/>
            <a:r>
              <a:rPr lang="hu-HU" sz="1200" i="1" dirty="0">
                <a:solidFill>
                  <a:srgbClr val="00B050"/>
                </a:solidFill>
              </a:rPr>
              <a:t>	12</a:t>
            </a:r>
            <a:r>
              <a:rPr lang="hu-HU" sz="1200" i="1" dirty="0"/>
              <a:t> hónapos esetében: </a:t>
            </a:r>
            <a:r>
              <a:rPr lang="hu-HU" sz="1200" dirty="0"/>
              <a:t>A kutatási terv biztosítsa, hogy az ösztöndíj végére egy további 50% feletti részesedésű </a:t>
            </a:r>
            <a:r>
              <a:rPr lang="hu-HU" sz="1200" dirty="0">
                <a:solidFill>
                  <a:srgbClr val="00B050"/>
                </a:solidFill>
              </a:rPr>
              <a:t>közlemény legyen beküldve IF-os  folyóirathoz (erről igazolást kell majd mellékelni).</a:t>
            </a:r>
          </a:p>
          <a:p>
            <a:r>
              <a:rPr lang="hu-HU" sz="1200" b="1" dirty="0"/>
              <a:t>PhD második éves </a:t>
            </a:r>
            <a:r>
              <a:rPr lang="hu-HU" sz="1200" b="1" dirty="0">
                <a:solidFill>
                  <a:srgbClr val="00B050"/>
                </a:solidFill>
              </a:rPr>
              <a:t>(komplex vizsga előtt)</a:t>
            </a:r>
            <a:r>
              <a:rPr lang="hu-HU" sz="1200" b="1" dirty="0"/>
              <a:t>: </a:t>
            </a:r>
            <a:r>
              <a:rPr lang="hu-HU" sz="1200" u="sng" dirty="0"/>
              <a:t>Bemeneti minimumkövetelmény</a:t>
            </a:r>
            <a:r>
              <a:rPr lang="hu-HU" sz="1200" dirty="0"/>
              <a:t>: négy publikáció (közlemény és konferencia-előadás), amelyből legalább egy 50% feletti </a:t>
            </a:r>
            <a:r>
              <a:rPr lang="hu-HU" sz="1200" dirty="0" err="1"/>
              <a:t>IF-os</a:t>
            </a:r>
            <a:r>
              <a:rPr lang="hu-HU" sz="1200" dirty="0"/>
              <a:t> közlemény, egy második </a:t>
            </a:r>
            <a:r>
              <a:rPr lang="hu-HU" sz="1200" dirty="0" err="1"/>
              <a:t>IF-os</a:t>
            </a:r>
            <a:r>
              <a:rPr lang="hu-HU" sz="1200" dirty="0"/>
              <a:t> közlemény (ez lehet 50% alatti is), és a maradék kettő lehet bármilyen közlemény, előadás vagy poszter. </a:t>
            </a:r>
            <a:endParaRPr lang="hu-HU" sz="1200" b="1" u="sng" dirty="0"/>
          </a:p>
          <a:p>
            <a:r>
              <a:rPr lang="hu-HU" sz="1200" u="sng" dirty="0"/>
              <a:t>Végcél</a:t>
            </a:r>
            <a:r>
              <a:rPr lang="hu-HU" sz="1200" dirty="0"/>
              <a:t>:  A kutatási terv biztosítsa az ösztöndíj végé</a:t>
            </a:r>
            <a:r>
              <a:rPr lang="hu-HU" sz="1200" dirty="0">
                <a:solidFill>
                  <a:srgbClr val="00B050"/>
                </a:solidFill>
              </a:rPr>
              <a:t>re egy további</a:t>
            </a:r>
            <a:r>
              <a:rPr lang="hu-HU" sz="1200" dirty="0"/>
              <a:t> 50% feletti részesedésű </a:t>
            </a:r>
            <a:r>
              <a:rPr lang="hu-HU" sz="1200" dirty="0" err="1">
                <a:solidFill>
                  <a:srgbClr val="00B050"/>
                </a:solidFill>
              </a:rPr>
              <a:t>IF-os</a:t>
            </a:r>
            <a:r>
              <a:rPr lang="hu-HU" sz="1200" dirty="0">
                <a:solidFill>
                  <a:srgbClr val="00B050"/>
                </a:solidFill>
              </a:rPr>
              <a:t> közlemény</a:t>
            </a:r>
            <a:r>
              <a:rPr lang="hu-HU" sz="1200" dirty="0"/>
              <a:t> elfogadásra kerüljön (erről igazolást kell majd mellékelni).  </a:t>
            </a:r>
          </a:p>
          <a:p>
            <a:r>
              <a:rPr lang="hu-HU" sz="1200" b="1" dirty="0"/>
              <a:t>PhD harmadik éves </a:t>
            </a:r>
            <a:r>
              <a:rPr lang="hu-HU" sz="1200" b="1" dirty="0">
                <a:solidFill>
                  <a:srgbClr val="00B050"/>
                </a:solidFill>
              </a:rPr>
              <a:t>(komplex vizsga után)</a:t>
            </a:r>
            <a:r>
              <a:rPr lang="hu-HU" sz="1200" b="1" dirty="0"/>
              <a:t>: </a:t>
            </a:r>
            <a:r>
              <a:rPr lang="hu-HU" sz="1200" u="sng" dirty="0"/>
              <a:t>Bemeneti minimumkövetelmény</a:t>
            </a:r>
            <a:r>
              <a:rPr lang="hu-HU" sz="1200" dirty="0"/>
              <a:t>: négy publikáció (közlemény és konferencia-előadás), amelyből legalább kettő 50% feletti IF-os közlemény, egy harmadik IF-os közlemény (ez lehet 50% alatti is), és a maradék lehet bármilyen közlemény, előadás vagy poszter.  </a:t>
            </a:r>
            <a:r>
              <a:rPr lang="hu-HU" sz="1200" u="sng" dirty="0">
                <a:solidFill>
                  <a:srgbClr val="C00000"/>
                </a:solidFill>
              </a:rPr>
              <a:t>Az elvárt két 50% feletti IF-os közlemény helyett egy közlemény is elegendő, amennyiben a befogadó folyóirat IF-a nagyobb, mint 4 és/vagy D1 besorolású. </a:t>
            </a:r>
          </a:p>
          <a:p>
            <a:r>
              <a:rPr lang="hu-HU" sz="1200" u="sng" dirty="0"/>
              <a:t>Végcél</a:t>
            </a:r>
            <a:r>
              <a:rPr lang="hu-HU" sz="1200" dirty="0"/>
              <a:t>:  A kutatási terv biztosítsa az ösztöndíj végé</a:t>
            </a:r>
            <a:r>
              <a:rPr lang="hu-HU" sz="1200" dirty="0">
                <a:solidFill>
                  <a:srgbClr val="00B050"/>
                </a:solidFill>
              </a:rPr>
              <a:t>re egy további</a:t>
            </a:r>
            <a:r>
              <a:rPr lang="hu-HU" sz="1200" dirty="0"/>
              <a:t> 50% feletti részesedésű </a:t>
            </a:r>
            <a:r>
              <a:rPr lang="hu-HU" sz="1200" dirty="0">
                <a:solidFill>
                  <a:srgbClr val="00B050"/>
                </a:solidFill>
              </a:rPr>
              <a:t>IF-os közlemény</a:t>
            </a:r>
            <a:r>
              <a:rPr lang="hu-HU" sz="1200" dirty="0"/>
              <a:t> elfogadásra kerüljön (erről igazolást kell majd mellékelni).  </a:t>
            </a:r>
          </a:p>
          <a:p>
            <a:r>
              <a:rPr lang="hu-HU" sz="1200" b="1" dirty="0"/>
              <a:t>PhD negyedik éves </a:t>
            </a:r>
            <a:r>
              <a:rPr lang="hu-HU" sz="1200" b="1" dirty="0">
                <a:solidFill>
                  <a:srgbClr val="00B050"/>
                </a:solidFill>
              </a:rPr>
              <a:t>(komplex vizsga után)</a:t>
            </a:r>
            <a:r>
              <a:rPr lang="hu-HU" sz="1200" b="1" dirty="0"/>
              <a:t>: </a:t>
            </a:r>
            <a:r>
              <a:rPr lang="hu-HU" sz="1200" u="sng" dirty="0"/>
              <a:t>Bemeneti minimumkövetelmény</a:t>
            </a:r>
            <a:r>
              <a:rPr lang="hu-HU" sz="1200" dirty="0"/>
              <a:t>: öt publikáció (közlemény és konferencia-előadás), amelyből legalább három 50% feletti IF-os közlemény, egy negyedik IF-os közlemény (ez lehet 50% alatti is), és a maradék lehet bármilyen közlemény, előadás vagy poszter.  </a:t>
            </a:r>
            <a:r>
              <a:rPr lang="hu-HU" sz="1200" u="sng" dirty="0">
                <a:solidFill>
                  <a:srgbClr val="C00000"/>
                </a:solidFill>
              </a:rPr>
              <a:t>Az elvárt három 50% feletti IF-os közlemény helyett két közlemény is elegendő, amennyiben legalább egy befogadó folyóirat IF-a nagyobb, mint 4 és/vagy D1 besorolású. </a:t>
            </a:r>
            <a:endParaRPr lang="hu-HU" sz="1200" b="1" u="sng" dirty="0"/>
          </a:p>
          <a:p>
            <a:r>
              <a:rPr lang="hu-HU" sz="1200" u="sng" dirty="0"/>
              <a:t>Végcél</a:t>
            </a:r>
            <a:r>
              <a:rPr lang="hu-HU" sz="1200" dirty="0"/>
              <a:t>:  A kutatási terv biztosítsa az ösztöndí</a:t>
            </a:r>
            <a:r>
              <a:rPr lang="hu-HU" sz="1200" dirty="0">
                <a:solidFill>
                  <a:srgbClr val="FF0000"/>
                </a:solidFill>
              </a:rPr>
              <a:t>j </a:t>
            </a:r>
            <a:r>
              <a:rPr lang="hu-HU" sz="1200" dirty="0"/>
              <a:t>végé</a:t>
            </a:r>
            <a:r>
              <a:rPr lang="hu-HU" sz="1200" dirty="0">
                <a:solidFill>
                  <a:srgbClr val="00B050"/>
                </a:solidFill>
              </a:rPr>
              <a:t>re egy további</a:t>
            </a:r>
            <a:r>
              <a:rPr lang="hu-HU" sz="1200" dirty="0"/>
              <a:t> 50% feletti részesedésű </a:t>
            </a:r>
            <a:r>
              <a:rPr lang="hu-HU" sz="1200" dirty="0">
                <a:solidFill>
                  <a:srgbClr val="00B050"/>
                </a:solidFill>
              </a:rPr>
              <a:t>IF-os közlemény</a:t>
            </a:r>
            <a:r>
              <a:rPr lang="hu-HU" sz="1200" dirty="0"/>
              <a:t> elfogadásra kerüljön (erről igazolást kell majd mellékelni). </a:t>
            </a:r>
          </a:p>
          <a:p>
            <a:pPr marL="3048000" indent="-87313"/>
            <a:r>
              <a:rPr lang="hu-HU" sz="1100" dirty="0">
                <a:solidFill>
                  <a:srgbClr val="C00000"/>
                </a:solidFill>
              </a:rPr>
              <a:t>* A folyóiratok rangsorolását a </a:t>
            </a:r>
            <a:r>
              <a:rPr lang="hu-HU" sz="1100">
                <a:solidFill>
                  <a:srgbClr val="C00000"/>
                </a:solidFill>
              </a:rPr>
              <a:t>Scimago</a:t>
            </a:r>
            <a:r>
              <a:rPr lang="hu-HU" sz="1100" dirty="0">
                <a:solidFill>
                  <a:srgbClr val="C00000"/>
                </a:solidFill>
              </a:rPr>
              <a:t> adatai alapján vizsgáljuk: D1 &gt;90%, Q1 &gt;75%, Q2 &gt;50%, </a:t>
            </a:r>
            <a:br>
              <a:rPr lang="hu-HU" sz="1100" dirty="0">
                <a:solidFill>
                  <a:srgbClr val="C00000"/>
                </a:solidFill>
              </a:rPr>
            </a:br>
            <a:r>
              <a:rPr lang="hu-HU" sz="1100" dirty="0">
                <a:solidFill>
                  <a:srgbClr val="C00000"/>
                </a:solidFill>
              </a:rPr>
              <a:t>Q3 &gt;25%, Q4 &lt;25%. Több terület esetén a legmagasabb rangot eredményezőt vesszük figyelembe.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00392" y="107992"/>
            <a:ext cx="936229" cy="10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6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rgbClr val="00B050"/>
                </a:solidFill>
              </a:rPr>
              <a:t> </a:t>
            </a:r>
            <a:r>
              <a:rPr lang="hu-HU" sz="2400" b="1" dirty="0">
                <a:solidFill>
                  <a:srgbClr val="00B050"/>
                </a:solidFill>
              </a:rPr>
              <a:t>“Tudománnyal fel!” Felsőoktatási </a:t>
            </a:r>
            <a:r>
              <a:rPr lang="hu-HU" sz="2400" b="1" dirty="0" err="1">
                <a:solidFill>
                  <a:srgbClr val="00B050"/>
                </a:solidFill>
              </a:rPr>
              <a:t>Doktorvárományosi</a:t>
            </a:r>
            <a:r>
              <a:rPr lang="hu-HU" sz="2400" b="1" dirty="0">
                <a:solidFill>
                  <a:srgbClr val="00B050"/>
                </a:solidFill>
              </a:rPr>
              <a:t> </a:t>
            </a:r>
            <a:br>
              <a:rPr lang="hu-HU" sz="2400" b="1" dirty="0">
                <a:solidFill>
                  <a:srgbClr val="00B050"/>
                </a:solidFill>
              </a:rPr>
            </a:br>
            <a:r>
              <a:rPr lang="hu-HU" sz="2400" b="1" dirty="0">
                <a:solidFill>
                  <a:srgbClr val="00B050"/>
                </a:solidFill>
              </a:rPr>
              <a:t>és Posztdoktori Kutatói Ösztöndíj</a:t>
            </a:r>
            <a:r>
              <a:rPr lang="hu-HU" sz="2400" b="1" dirty="0"/>
              <a:t> </a:t>
            </a:r>
            <a:br>
              <a:rPr lang="hu-HU" sz="2400" dirty="0">
                <a:solidFill>
                  <a:srgbClr val="00B050"/>
                </a:solidFill>
              </a:rPr>
            </a:br>
            <a:r>
              <a:rPr lang="hu-HU" sz="2400" dirty="0">
                <a:solidFill>
                  <a:srgbClr val="00B050"/>
                </a:solidFill>
              </a:rPr>
              <a:t>(ÚNKP-22-4) </a:t>
            </a:r>
            <a:r>
              <a:rPr lang="hu-HU" sz="2400" dirty="0"/>
              <a:t>– VBK ajánlás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107950" y="1628800"/>
            <a:ext cx="892867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dirty="0" err="1"/>
              <a:t>Doktorvárományos</a:t>
            </a:r>
            <a:r>
              <a:rPr lang="hu-HU" sz="1400" b="1" dirty="0"/>
              <a:t> (I) és posztdoktor (II): </a:t>
            </a:r>
            <a:r>
              <a:rPr lang="hu-HU" sz="1400" u="sng" dirty="0"/>
              <a:t>Cél:</a:t>
            </a:r>
            <a:r>
              <a:rPr lang="hu-HU" sz="1400" dirty="0"/>
              <a:t> a kiemelkedő felmutató </a:t>
            </a:r>
            <a:r>
              <a:rPr lang="hu-HU" sz="1400" dirty="0" err="1"/>
              <a:t>doktorvárományosok</a:t>
            </a:r>
            <a:r>
              <a:rPr lang="hu-HU" sz="1400" dirty="0"/>
              <a:t> és posztdoktorok kutatási és alkotó tevékenységének és szakmai fejlődésének támogatása, amelynek eredménye magas színvonalú, figyelemre méltó publikáció, ill. egyéb releváns  tudományos, műszaki  alkotás, </a:t>
            </a:r>
            <a:r>
              <a:rPr lang="hu-HU" sz="1400" dirty="0" err="1"/>
              <a:t>doktorvárományosok</a:t>
            </a:r>
            <a:r>
              <a:rPr lang="hu-HU" sz="1400" dirty="0"/>
              <a:t> esetén a doktori disszertáció  megírása, posztdoktorok esetén a habilitációhoz szükséges publikációs tevékenység elősegítése. </a:t>
            </a:r>
          </a:p>
          <a:p>
            <a:endParaRPr lang="hu-HU" sz="1400" b="1" u="sng" dirty="0"/>
          </a:p>
          <a:p>
            <a:endParaRPr lang="hu-HU" sz="1400" b="1" dirty="0"/>
          </a:p>
          <a:p>
            <a:r>
              <a:rPr lang="hu-HU" sz="1400" b="1" dirty="0">
                <a:solidFill>
                  <a:srgbClr val="000000"/>
                </a:solidFill>
              </a:rPr>
              <a:t>Doktorvárományos (I): </a:t>
            </a:r>
            <a:r>
              <a:rPr lang="hu-HU" sz="1400" u="sng" dirty="0"/>
              <a:t>Bemeneti minimumkövetelmény: abszolutóriumot megszerezték (elég az ösztöndíjas jogviszony kialakításáig)</a:t>
            </a:r>
            <a:r>
              <a:rPr lang="hu-HU" sz="1400" b="1" u="sng" dirty="0"/>
              <a:t>, valamint </a:t>
            </a:r>
            <a:r>
              <a:rPr lang="hu-HU" sz="1400" u="sng" dirty="0"/>
              <a:t>öt publikáció (közlemény és konferencia-előadás), amelyből legalább négy 50% feletti IF-os közlemény, és a maradék lehet bármilyen közlemény, előadás vagy poszter. </a:t>
            </a:r>
            <a:r>
              <a:rPr lang="hu-HU" sz="1400" u="sng" dirty="0">
                <a:solidFill>
                  <a:srgbClr val="C00000"/>
                </a:solidFill>
              </a:rPr>
              <a:t>Az elvárt négy 50% feletti IF-os közlemény helyett három közlemény is elegendő, amennyiben ezek közül legalább egy befogadó folyóirat IF-a nagyobb, mint 4 és/vagy D1 besorolású. </a:t>
            </a:r>
            <a:endParaRPr lang="hu-HU" sz="1400" b="1" u="sng" dirty="0">
              <a:solidFill>
                <a:srgbClr val="C00000"/>
              </a:solidFill>
            </a:endParaRPr>
          </a:p>
          <a:p>
            <a:r>
              <a:rPr lang="hu-HU" sz="1400" u="sng" dirty="0"/>
              <a:t>Végcél:  A kutatási terv biztosítsa, hogy az ösztöndíj </a:t>
            </a:r>
            <a:r>
              <a:rPr lang="hu-HU" sz="1400" u="sng" dirty="0">
                <a:solidFill>
                  <a:srgbClr val="000000"/>
                </a:solidFill>
              </a:rPr>
              <a:t>végé</a:t>
            </a:r>
            <a:r>
              <a:rPr lang="hu-HU" sz="1400" u="sng" dirty="0">
                <a:solidFill>
                  <a:srgbClr val="008250"/>
                </a:solidFill>
              </a:rPr>
              <a:t>re egy további</a:t>
            </a:r>
            <a:r>
              <a:rPr lang="hu-HU" sz="1400" u="sng" dirty="0">
                <a:solidFill>
                  <a:srgbClr val="000000"/>
                </a:solidFill>
              </a:rPr>
              <a:t> 50% feletti részesedésű </a:t>
            </a:r>
            <a:r>
              <a:rPr lang="hu-HU" sz="1400" u="sng" dirty="0" err="1">
                <a:solidFill>
                  <a:srgbClr val="008250"/>
                </a:solidFill>
              </a:rPr>
              <a:t>IF-os</a:t>
            </a:r>
            <a:r>
              <a:rPr lang="hu-HU" sz="1400" u="sng" dirty="0">
                <a:solidFill>
                  <a:srgbClr val="008250"/>
                </a:solidFill>
              </a:rPr>
              <a:t> közlemény</a:t>
            </a:r>
            <a:r>
              <a:rPr lang="hu-HU" sz="1400" u="sng" dirty="0">
                <a:solidFill>
                  <a:srgbClr val="000000"/>
                </a:solidFill>
              </a:rPr>
              <a:t> (min. Q1/Q2-es folyóiratban) elfogadásra, egy másik </a:t>
            </a:r>
            <a:r>
              <a:rPr lang="hu-HU" sz="1400" i="1" u="sng" dirty="0">
                <a:solidFill>
                  <a:srgbClr val="00B050"/>
                </a:solidFill>
              </a:rPr>
              <a:t>ugyanilyen</a:t>
            </a:r>
            <a:r>
              <a:rPr lang="hu-HU" sz="1400" u="sng" dirty="0">
                <a:solidFill>
                  <a:srgbClr val="000000"/>
                </a:solidFill>
              </a:rPr>
              <a:t> pedig benyújtásra kerüljön (erről igazolást kell majd mellékelni). Az elvárt két közlemény helyett egy közlemény elfogadtatása is elegendő, amennyiben a befogadó folyóirat </a:t>
            </a:r>
            <a:r>
              <a:rPr lang="hu-HU" sz="1400" u="sng" dirty="0" err="1">
                <a:solidFill>
                  <a:srgbClr val="000000"/>
                </a:solidFill>
              </a:rPr>
              <a:t>IF-a</a:t>
            </a:r>
            <a:r>
              <a:rPr lang="hu-HU" sz="1400" u="sng" dirty="0">
                <a:solidFill>
                  <a:srgbClr val="000000"/>
                </a:solidFill>
              </a:rPr>
              <a:t> nagyobb, mint 4 és/vagy D1 besorolású.  </a:t>
            </a:r>
            <a:endParaRPr lang="hu-HU" sz="1400" b="1" dirty="0"/>
          </a:p>
          <a:p>
            <a:endParaRPr lang="hu-HU" sz="1400" b="1" dirty="0"/>
          </a:p>
          <a:p>
            <a:endParaRPr lang="hu-HU" sz="1400" b="1" dirty="0"/>
          </a:p>
          <a:p>
            <a:r>
              <a:rPr lang="hu-HU" sz="1400" b="1" dirty="0"/>
              <a:t>Posztdoktor (II): </a:t>
            </a:r>
            <a:r>
              <a:rPr lang="hu-HU" sz="1400" u="sng" dirty="0"/>
              <a:t>Bemeneti minimumkövetelmény:</a:t>
            </a:r>
            <a:r>
              <a:rPr lang="hu-HU" sz="1400" dirty="0"/>
              <a:t> a habilitációs publikációszám és összhatás feltételének 66%-os megléte (hivatkozást nem vizsgálunk). </a:t>
            </a:r>
            <a:endParaRPr lang="hu-HU" sz="1400" b="1" u="sng" dirty="0"/>
          </a:p>
          <a:p>
            <a:r>
              <a:rPr lang="hu-HU" sz="1400" u="sng" dirty="0"/>
              <a:t>Végcél</a:t>
            </a:r>
            <a:r>
              <a:rPr lang="hu-HU" sz="1400" dirty="0"/>
              <a:t>: A kutatási terv biztosítsa, hogy az ösztöndíj végére </a:t>
            </a:r>
            <a:r>
              <a:rPr lang="hu-HU" sz="1400" dirty="0">
                <a:solidFill>
                  <a:srgbClr val="00B050"/>
                </a:solidFill>
              </a:rPr>
              <a:t>két </a:t>
            </a:r>
            <a:r>
              <a:rPr lang="hu-HU" sz="1400" dirty="0" err="1">
                <a:solidFill>
                  <a:srgbClr val="00B050"/>
                </a:solidFill>
              </a:rPr>
              <a:t>IF-os</a:t>
            </a:r>
            <a:r>
              <a:rPr lang="hu-HU" sz="1400" dirty="0">
                <a:solidFill>
                  <a:srgbClr val="00B050"/>
                </a:solidFill>
              </a:rPr>
              <a:t> közlemény </a:t>
            </a:r>
            <a:r>
              <a:rPr lang="hu-HU" sz="1400" dirty="0"/>
              <a:t>elfogadásra kerüljön </a:t>
            </a:r>
            <a:r>
              <a:rPr lang="hu-HU" sz="1400" dirty="0">
                <a:solidFill>
                  <a:srgbClr val="00B050"/>
                </a:solidFill>
              </a:rPr>
              <a:t>(min. Q1/Q2-es folyóiratban)</a:t>
            </a:r>
            <a:r>
              <a:rPr lang="hu-HU" sz="1400" dirty="0"/>
              <a:t>. A közlemények értékelésekor a minőségi szempontokat (IF&gt;4</a:t>
            </a:r>
            <a:r>
              <a:rPr lang="hu-HU" sz="1400" dirty="0">
                <a:solidFill>
                  <a:srgbClr val="00B050"/>
                </a:solidFill>
              </a:rPr>
              <a:t>, D1 besorolás)</a:t>
            </a:r>
            <a:r>
              <a:rPr lang="hu-HU" sz="1400" dirty="0"/>
              <a:t>, illetve a jelölt meghatározó részvételét mutató jellemzőket (első szerző, illetve különösen a PhD-t követő 4. évben levelező szerzőség) a Bizottság, mint az elkövetkezendő habilitáció minőségi paramétereit fokozottan veszi figyelembe. 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00392" y="107992"/>
            <a:ext cx="936229" cy="10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63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/>
              <a:t> Extra kutatási teljesítmény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395536" y="1640989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/>
              <a:t>1. 	Az ösztöndíjas időszakra vállalt közleményért, csak akkor számolható el kredit a PhD képzés keretében, ha a közlemény </a:t>
            </a:r>
            <a:r>
              <a:rPr lang="hu-HU" sz="1600" dirty="0" err="1"/>
              <a:t>IF-a</a:t>
            </a:r>
            <a:r>
              <a:rPr lang="hu-HU" sz="1600" dirty="0"/>
              <a:t> meghaladja a 4-et, s a pályázó részvétele meghaladja az 50%-ot (azaz a többletteljesítmény minőségileg mutatható ki).</a:t>
            </a:r>
          </a:p>
          <a:p>
            <a:r>
              <a:rPr lang="hu-HU" sz="1600" dirty="0"/>
              <a:t>2. 	Az ösztöndíjas időszakra vállalt konferencia részvételért kreditpont nem számolható el. Erről a pályázó a szakmai beszámoló benyújtásakor nyilatkozik.</a:t>
            </a:r>
          </a:p>
          <a:p>
            <a:r>
              <a:rPr lang="hu-HU" sz="1600" dirty="0"/>
              <a:t>3. 	Az ösztöndíjas időszakra vállalt közlemény nem lehet a komplex vizsgához szükséges közlemény kivéve, ha annak </a:t>
            </a:r>
            <a:r>
              <a:rPr lang="hu-HU" sz="1600" dirty="0" err="1"/>
              <a:t>IF-a</a:t>
            </a:r>
            <a:r>
              <a:rPr lang="hu-HU" sz="1600" dirty="0"/>
              <a:t> meghaladja a 4-et . Erről a pályázó a szakmai beszámoló benyújtásakor nyilatkozik. </a:t>
            </a:r>
          </a:p>
          <a:p>
            <a:r>
              <a:rPr lang="hu-HU" sz="1600" dirty="0"/>
              <a:t>4. 	Az ösztöndíjas időszakra vállalt közlemény csak akkor lehet az értekezés beadásához szükséges négy </a:t>
            </a:r>
            <a:r>
              <a:rPr lang="hu-HU" sz="1600" dirty="0">
                <a:solidFill>
                  <a:srgbClr val="FF0000"/>
                </a:solidFill>
              </a:rPr>
              <a:t>(három)</a:t>
            </a:r>
            <a:r>
              <a:rPr lang="hu-HU" sz="1600" dirty="0"/>
              <a:t> közlemény egyike, ha az </a:t>
            </a:r>
            <a:r>
              <a:rPr lang="hu-HU" sz="1600" dirty="0" err="1"/>
              <a:t>IF-a</a:t>
            </a:r>
            <a:r>
              <a:rPr lang="hu-HU" sz="1600" dirty="0"/>
              <a:t> meghaladja a 4-et. Erről a pályázó a szakmai beszámoló benyújtásakor nyilatkozik.</a:t>
            </a:r>
          </a:p>
          <a:p>
            <a:r>
              <a:rPr lang="hu-HU" sz="1600" dirty="0"/>
              <a:t>5. 	Az ösztöndíjas időszakban vállalt kutatómunka lehet a doktori értekezés alkotó része, pl. ötödik közleményként. Erről a pályázó a szakmai beszámoló benyújtásakor nyilatkozik. </a:t>
            </a:r>
          </a:p>
          <a:p>
            <a:r>
              <a:rPr lang="hu-HU" sz="1600" dirty="0"/>
              <a:t>6. 	Az ösztöndíjas időszakban vállalt kutatómunka lehet a doktori értekezéstől független terület is.</a:t>
            </a:r>
          </a:p>
          <a:p>
            <a:r>
              <a:rPr lang="hu-HU" sz="1600" dirty="0"/>
              <a:t>7. 	Az ösztöndíjas időszakban vállalt kutatómunkáért az ösztöndíjas nem kaphat más forrásból (pl. pályázat, K+F szerződés, stb.) jövedelmet.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6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8100392" y="107992"/>
            <a:ext cx="936229" cy="10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9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>
                <a:cs typeface="DaunPenh" pitchFamily="2" charset="0"/>
              </a:rPr>
              <a:t>Köszönjük a figyelmet!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437112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8" name="Szövegdoboz 6"/>
          <p:cNvSpPr txBox="1"/>
          <p:nvPr/>
        </p:nvSpPr>
        <p:spPr>
          <a:xfrm>
            <a:off x="3437448" y="5908718"/>
            <a:ext cx="3582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https://www.bme.hu/unkp_2022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1" name="Picture 4" descr="Képtalálat a következőre: „www ikon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317" y="5733256"/>
            <a:ext cx="753555" cy="75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Kép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7" r="26850" b="15193"/>
          <a:stretch/>
        </p:blipFill>
        <p:spPr>
          <a:xfrm>
            <a:off x="7240667" y="143429"/>
            <a:ext cx="1795829" cy="208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0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1108</Words>
  <Application>Microsoft Office PowerPoint</Application>
  <PresentationFormat>Diavetítés a képernyőre (4:3 oldalarány)</PresentationFormat>
  <Paragraphs>41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Office-téma</vt:lpstr>
      <vt:lpstr>Új Nemzeti Kiválóság Program Ösztöndíjak 2022-2023</vt:lpstr>
      <vt:lpstr> Felsőoktatási Doktori Hallgatói Kutatói Ösztöndíj I. (komplex vizsga előtt) – II. (komplex vizsga után)  (ÚNKP-22-3) – VBK ajánlás*</vt:lpstr>
      <vt:lpstr> “Tudománnyal fel!” Felsőoktatási Doktorvárományosi  és Posztdoktori Kutatói Ösztöndíj  (ÚNKP-22-4) – VBK ajánlás</vt:lpstr>
      <vt:lpstr> Extra kutatási teljesítmény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Mészárosné Dr. Tőrincsi Mercédesz</cp:lastModifiedBy>
  <cp:revision>141</cp:revision>
  <cp:lastPrinted>2019-05-23T09:53:53Z</cp:lastPrinted>
  <dcterms:created xsi:type="dcterms:W3CDTF">2016-06-15T12:20:49Z</dcterms:created>
  <dcterms:modified xsi:type="dcterms:W3CDTF">2022-05-16T04:27:01Z</dcterms:modified>
</cp:coreProperties>
</file>