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8" r:id="rId3"/>
    <p:sldId id="264" r:id="rId4"/>
    <p:sldId id="260" r:id="rId5"/>
    <p:sldId id="261" r:id="rId6"/>
    <p:sldId id="262" r:id="rId7"/>
    <p:sldId id="293" r:id="rId8"/>
    <p:sldId id="290" r:id="rId9"/>
    <p:sldId id="291" r:id="rId10"/>
    <p:sldId id="266" r:id="rId11"/>
    <p:sldId id="265" r:id="rId12"/>
    <p:sldId id="275" r:id="rId13"/>
    <p:sldId id="276" r:id="rId14"/>
    <p:sldId id="289" r:id="rId15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0000CC"/>
    <a:srgbClr val="990033"/>
    <a:srgbClr val="FFC1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incs stílus, csak rác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Közepesen sötét stílus 2 – 3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Közepesen sötét stílus 2 – 2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Közepesen sötét stílus 3 – 2. jelölőszín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4" autoAdjust="0"/>
    <p:restoredTop sz="94660"/>
  </p:normalViewPr>
  <p:slideViewPr>
    <p:cSldViewPr>
      <p:cViewPr varScale="1">
        <p:scale>
          <a:sx n="63" d="100"/>
          <a:sy n="63" d="100"/>
        </p:scale>
        <p:origin x="1404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DA9BBF-B69B-48F2-82D5-C38B59E24B4E}" type="datetimeFigureOut">
              <a:rPr lang="hu-HU" smtClean="0"/>
              <a:pPr/>
              <a:t>2022. 05. 19.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5F26C2-1A10-42BC-9B63-9D5B39DF029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12883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5F26C2-1A10-42BC-9B63-9D5B39DF0297}" type="slidenum">
              <a:rPr lang="hu-HU" smtClean="0"/>
              <a:pPr/>
              <a:t>6</a:t>
            </a:fld>
            <a:endParaRPr lang="hu-H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5F26C2-1A10-42BC-9B63-9D5B39DF0297}" type="slidenum">
              <a:rPr lang="hu-HU" smtClean="0"/>
              <a:pPr/>
              <a:t>7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F2A6-E92C-402D-B703-282E0107B25E}" type="datetimeFigureOut">
              <a:rPr lang="hu-HU" smtClean="0"/>
              <a:pPr/>
              <a:t>2022. 05. 19.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5FA5-FC57-4BA4-B111-E2C3F5824E5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64986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F2A6-E92C-402D-B703-282E0107B25E}" type="datetimeFigureOut">
              <a:rPr lang="hu-HU" smtClean="0"/>
              <a:pPr/>
              <a:t>2022. 05. 19.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5FA5-FC57-4BA4-B111-E2C3F5824E5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62163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F2A6-E92C-402D-B703-282E0107B25E}" type="datetimeFigureOut">
              <a:rPr lang="hu-HU" smtClean="0"/>
              <a:pPr/>
              <a:t>2022. 05. 19.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5FA5-FC57-4BA4-B111-E2C3F5824E5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36653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F2A6-E92C-402D-B703-282E0107B25E}" type="datetimeFigureOut">
              <a:rPr lang="hu-HU" smtClean="0"/>
              <a:pPr/>
              <a:t>2022. 05. 19.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5FA5-FC57-4BA4-B111-E2C3F5824E5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28397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F2A6-E92C-402D-B703-282E0107B25E}" type="datetimeFigureOut">
              <a:rPr lang="hu-HU" smtClean="0"/>
              <a:pPr/>
              <a:t>2022. 05. 19.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5FA5-FC57-4BA4-B111-E2C3F5824E5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43403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F2A6-E92C-402D-B703-282E0107B25E}" type="datetimeFigureOut">
              <a:rPr lang="hu-HU" smtClean="0"/>
              <a:pPr/>
              <a:t>2022. 05. 19.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5FA5-FC57-4BA4-B111-E2C3F5824E5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95359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F2A6-E92C-402D-B703-282E0107B25E}" type="datetimeFigureOut">
              <a:rPr lang="hu-HU" smtClean="0"/>
              <a:pPr/>
              <a:t>2022. 05. 19.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5FA5-FC57-4BA4-B111-E2C3F5824E5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37401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F2A6-E92C-402D-B703-282E0107B25E}" type="datetimeFigureOut">
              <a:rPr lang="hu-HU" smtClean="0"/>
              <a:pPr/>
              <a:t>2022. 05. 19.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5FA5-FC57-4BA4-B111-E2C3F5824E5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84182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F2A6-E92C-402D-B703-282E0107B25E}" type="datetimeFigureOut">
              <a:rPr lang="hu-HU" smtClean="0"/>
              <a:pPr/>
              <a:t>2022. 05. 19.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5FA5-FC57-4BA4-B111-E2C3F5824E5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80343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F2A6-E92C-402D-B703-282E0107B25E}" type="datetimeFigureOut">
              <a:rPr lang="hu-HU" smtClean="0"/>
              <a:pPr/>
              <a:t>2022. 05. 19.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5FA5-FC57-4BA4-B111-E2C3F5824E5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81095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F2A6-E92C-402D-B703-282E0107B25E}" type="datetimeFigureOut">
              <a:rPr lang="hu-HU" smtClean="0"/>
              <a:pPr/>
              <a:t>2022. 05. 19.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5FA5-FC57-4BA4-B111-E2C3F5824E5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14782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18F2A6-E92C-402D-B703-282E0107B25E}" type="datetimeFigureOut">
              <a:rPr lang="hu-HU" smtClean="0"/>
              <a:pPr/>
              <a:t>2022. 05. 19.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15FA5-FC57-4BA4-B111-E2C3F5824E5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45291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.bme.hu/kutatas/uj-nemzeti-kivalosag-program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unkp.bme.hu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vbk.kfi@mail.bme.hu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hyperlink" Target="http://www.ch.bme.hu/kutatas/uj-nemzeti-kivalosag-program/" TargetMode="External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facebook.com/bmevbk/" TargetMode="External"/><Relationship Id="rId5" Type="http://schemas.openxmlformats.org/officeDocument/2006/relationships/hyperlink" Target="https://www.facebook.com/VBKInfoPont/" TargetMode="Externa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979090" y="2564904"/>
            <a:ext cx="7772400" cy="1470025"/>
          </a:xfrm>
        </p:spPr>
        <p:txBody>
          <a:bodyPr>
            <a:noAutofit/>
          </a:bodyPr>
          <a:lstStyle/>
          <a:p>
            <a:r>
              <a:rPr lang="hu-HU" sz="4800" b="1" dirty="0">
                <a:cs typeface="DaunPenh" pitchFamily="2" charset="0"/>
              </a:rPr>
              <a:t>Új Nemzeti Kiválóság Program Ösztöndíjak</a:t>
            </a:r>
          </a:p>
        </p:txBody>
      </p:sp>
      <p:pic>
        <p:nvPicPr>
          <p:cNvPr id="5" name="Picture 2" descr="H:\K+F+InfoPont\Logók\infopont_bme_hu_logo_04_inline_text.jpg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6529" r="15333" b="10866"/>
          <a:stretch/>
        </p:blipFill>
        <p:spPr bwMode="auto">
          <a:xfrm>
            <a:off x="179512" y="348552"/>
            <a:ext cx="1392265" cy="1856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zövegdoboz 2"/>
          <p:cNvSpPr txBox="1"/>
          <p:nvPr/>
        </p:nvSpPr>
        <p:spPr>
          <a:xfrm>
            <a:off x="83391" y="4365105"/>
            <a:ext cx="89531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00"/>
              </a:spcBef>
            </a:pPr>
            <a:r>
              <a:rPr lang="hu-HU" sz="2300" b="1" dirty="0"/>
              <a:t>Pályázati feltételek:</a:t>
            </a:r>
            <a:r>
              <a:rPr lang="hu-HU" sz="2300" dirty="0"/>
              <a:t> Dr. </a:t>
            </a:r>
            <a:r>
              <a:rPr lang="hu-HU" sz="2300" dirty="0" err="1"/>
              <a:t>Tőrincsi</a:t>
            </a:r>
            <a:r>
              <a:rPr lang="hu-HU" sz="2300" dirty="0"/>
              <a:t> Mercédesz (kari ÚNKP felelős) </a:t>
            </a:r>
            <a:endParaRPr lang="en-GB" sz="2300" dirty="0"/>
          </a:p>
        </p:txBody>
      </p:sp>
      <p:sp>
        <p:nvSpPr>
          <p:cNvPr id="9" name="Szövegdoboz 8"/>
          <p:cNvSpPr txBox="1"/>
          <p:nvPr/>
        </p:nvSpPr>
        <p:spPr>
          <a:xfrm>
            <a:off x="3321463" y="5117122"/>
            <a:ext cx="23326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>
                <a:solidFill>
                  <a:srgbClr val="990033"/>
                </a:solidFill>
              </a:rPr>
              <a:t>vbk.kfi@vbk.bme.hu</a:t>
            </a:r>
            <a:endParaRPr lang="en-GB" sz="2000" dirty="0">
              <a:solidFill>
                <a:srgbClr val="990033"/>
              </a:solidFill>
            </a:endParaRPr>
          </a:p>
        </p:txBody>
      </p:sp>
      <p:sp>
        <p:nvSpPr>
          <p:cNvPr id="10" name="Szövegdoboz 9"/>
          <p:cNvSpPr txBox="1"/>
          <p:nvPr/>
        </p:nvSpPr>
        <p:spPr>
          <a:xfrm>
            <a:off x="1150837" y="5805264"/>
            <a:ext cx="681821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2000" u="sng" dirty="0">
                <a:solidFill>
                  <a:srgbClr val="0000CC"/>
                </a:solidFill>
              </a:rPr>
              <a:t>https://www.bme.hu/unkp_2022</a:t>
            </a:r>
          </a:p>
          <a:p>
            <a:pPr algn="ctr"/>
            <a:r>
              <a:rPr lang="hu-HU" sz="2000" dirty="0">
                <a:solidFill>
                  <a:srgbClr val="990033"/>
                </a:solidFill>
                <a:hlinkClick r:id="rId3"/>
              </a:rPr>
              <a:t>http://www.ch.bme.hu/kutatas/uj-nemzeti-kivalosag-program/</a:t>
            </a:r>
            <a:r>
              <a:rPr lang="hu-HU" sz="2000" dirty="0">
                <a:solidFill>
                  <a:srgbClr val="990033"/>
                </a:solidFill>
              </a:rPr>
              <a:t> </a:t>
            </a:r>
            <a:endParaRPr lang="en-GB" sz="2000" dirty="0">
              <a:solidFill>
                <a:srgbClr val="990033"/>
              </a:solidFill>
            </a:endParaRPr>
          </a:p>
        </p:txBody>
      </p:sp>
      <p:pic>
        <p:nvPicPr>
          <p:cNvPr id="8" name="Kép 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67" r="26850" b="15193"/>
          <a:stretch/>
        </p:blipFill>
        <p:spPr>
          <a:xfrm>
            <a:off x="7240667" y="143429"/>
            <a:ext cx="1795829" cy="208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32106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lang="hu-HU" sz="4000" dirty="0"/>
              <a:t>Pályázatok benyújtása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lnSpcReduction="10000"/>
          </a:bodyPr>
          <a:lstStyle/>
          <a:p>
            <a:pPr algn="ctr"/>
            <a:r>
              <a:rPr lang="hu-HU" sz="2400" b="1" dirty="0"/>
              <a:t>Határidők:  </a:t>
            </a:r>
            <a:r>
              <a:rPr lang="hu-HU" sz="2400" b="1" dirty="0">
                <a:solidFill>
                  <a:srgbClr val="990033"/>
                </a:solidFill>
              </a:rPr>
              <a:t>2022. június 2. </a:t>
            </a:r>
          </a:p>
          <a:p>
            <a:pPr algn="ctr">
              <a:buNone/>
            </a:pPr>
            <a:r>
              <a:rPr lang="hu-HU" sz="2400" b="1" dirty="0">
                <a:solidFill>
                  <a:srgbClr val="990033"/>
                </a:solidFill>
              </a:rPr>
              <a:t> Bólyai + 2022. június 30. és „Tehetséggel fel” 2022. június 23.</a:t>
            </a:r>
          </a:p>
          <a:p>
            <a:pPr algn="ctr">
              <a:buNone/>
            </a:pPr>
            <a:r>
              <a:rPr lang="hu-HU" sz="2400" b="1" dirty="0">
                <a:solidFill>
                  <a:srgbClr val="990033"/>
                </a:solidFill>
              </a:rPr>
              <a:t> </a:t>
            </a:r>
          </a:p>
          <a:p>
            <a:r>
              <a:rPr lang="hu-HU" sz="2000" b="1" dirty="0"/>
              <a:t>Csak Elektronikusan</a:t>
            </a:r>
            <a:endParaRPr lang="hu-HU" sz="2000" dirty="0"/>
          </a:p>
          <a:p>
            <a:pPr lvl="1"/>
            <a:r>
              <a:rPr lang="hu-HU" sz="2000" dirty="0"/>
              <a:t>BME honlapján keresztül (</a:t>
            </a:r>
            <a:r>
              <a:rPr lang="hu-HU" sz="2000" dirty="0">
                <a:hlinkClick r:id="rId2"/>
              </a:rPr>
              <a:t>https://unkp.bme.hu/</a:t>
            </a:r>
            <a:r>
              <a:rPr lang="hu-HU" sz="2000" dirty="0"/>
              <a:t>) hivatalos egyetemi  email címmel (</a:t>
            </a:r>
            <a:r>
              <a:rPr lang="hu-HU" sz="2000" dirty="0" err="1"/>
              <a:t>edu</a:t>
            </a:r>
            <a:r>
              <a:rPr lang="hu-HU" sz="2000" dirty="0"/>
              <a:t>) lehet regisztrálni.</a:t>
            </a:r>
          </a:p>
          <a:p>
            <a:pPr lvl="1"/>
            <a:endParaRPr lang="hu-HU" sz="2400" dirty="0"/>
          </a:p>
          <a:p>
            <a:r>
              <a:rPr lang="hu-HU" sz="2000" b="1" dirty="0"/>
              <a:t>A Pályázati Adatlapot</a:t>
            </a:r>
            <a:r>
              <a:rPr lang="hu-HU" sz="2000" dirty="0"/>
              <a:t> </a:t>
            </a:r>
            <a:r>
              <a:rPr lang="hu-HU" sz="2000" b="1" dirty="0"/>
              <a:t>és annak összes mellékletét </a:t>
            </a:r>
            <a:r>
              <a:rPr lang="hu-HU" sz="2000" dirty="0"/>
              <a:t>a Pályázati Útmutatóban foglaltaknak megfelelően, hiánytalanul, magyar nyelven kitöltve.</a:t>
            </a:r>
          </a:p>
          <a:p>
            <a:r>
              <a:rPr lang="hu-HU" sz="2000" b="1" dirty="0"/>
              <a:t>További kötelezően benyújtandó dokumentumok </a:t>
            </a:r>
            <a:r>
              <a:rPr lang="hu-HU" sz="2000" dirty="0"/>
              <a:t>minden kategóriában.</a:t>
            </a:r>
          </a:p>
          <a:p>
            <a:r>
              <a:rPr lang="hu-HU" sz="2000" b="1" dirty="0"/>
              <a:t>A pályázó teljesítményét alátámasztó dokumentumok </a:t>
            </a:r>
            <a:r>
              <a:rPr lang="hu-HU" sz="2000" dirty="0"/>
              <a:t>minden kategóriában.</a:t>
            </a:r>
          </a:p>
        </p:txBody>
      </p:sp>
      <p:cxnSp>
        <p:nvCxnSpPr>
          <p:cNvPr id="4" name="Egyenes összekötő 3"/>
          <p:cNvCxnSpPr/>
          <p:nvPr/>
        </p:nvCxnSpPr>
        <p:spPr>
          <a:xfrm>
            <a:off x="107950" y="981075"/>
            <a:ext cx="8856663" cy="0"/>
          </a:xfrm>
          <a:prstGeom prst="line">
            <a:avLst/>
          </a:prstGeom>
          <a:ln w="19050">
            <a:solidFill>
              <a:srgbClr val="A5002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 descr="H:\K+F+InfoPont\Logók\infopont_bme_hu_logo_04_inline_text.jpg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6529" r="15333" b="10866"/>
          <a:stretch/>
        </p:blipFill>
        <p:spPr bwMode="auto">
          <a:xfrm>
            <a:off x="93911" y="44449"/>
            <a:ext cx="669131" cy="89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Kép 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67" r="26850" b="15193"/>
          <a:stretch/>
        </p:blipFill>
        <p:spPr>
          <a:xfrm>
            <a:off x="8172399" y="44449"/>
            <a:ext cx="792213" cy="921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5779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lang="hu-HU" sz="4000" dirty="0"/>
              <a:t>Benyújtandó mellékletek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Autofit/>
          </a:bodyPr>
          <a:lstStyle/>
          <a:p>
            <a:pPr>
              <a:spcBef>
                <a:spcPts val="100"/>
              </a:spcBef>
            </a:pPr>
            <a:r>
              <a:rPr lang="hu-HU" sz="1700" dirty="0">
                <a:solidFill>
                  <a:srgbClr val="0000CC"/>
                </a:solidFill>
              </a:rPr>
              <a:t>Pályázati adatlap (aláírva, eredetiben) </a:t>
            </a:r>
            <a:r>
              <a:rPr lang="hu-HU" sz="1700" dirty="0"/>
              <a:t>(pályázati rendszerben generálódik)</a:t>
            </a:r>
            <a:endParaRPr lang="hu-HU" sz="1700" dirty="0">
              <a:solidFill>
                <a:srgbClr val="0000CC"/>
              </a:solidFill>
            </a:endParaRPr>
          </a:p>
          <a:p>
            <a:pPr>
              <a:spcBef>
                <a:spcPts val="100"/>
              </a:spcBef>
            </a:pPr>
            <a:r>
              <a:rPr lang="hu-HU" sz="1700" dirty="0">
                <a:solidFill>
                  <a:srgbClr val="0000CC"/>
                </a:solidFill>
              </a:rPr>
              <a:t>Tanulmányi eredményéről szóló igazolás (aláírva, eredetiben)</a:t>
            </a:r>
            <a:r>
              <a:rPr lang="hu-HU" sz="1700" dirty="0"/>
              <a:t>: </a:t>
            </a:r>
          </a:p>
          <a:p>
            <a:pPr lvl="1">
              <a:spcBef>
                <a:spcPts val="100"/>
              </a:spcBef>
            </a:pPr>
            <a:r>
              <a:rPr lang="hu-HU" sz="1700" dirty="0"/>
              <a:t>alap, mester (osztatlan) képzéses jogviszony esetében a KTH, „027 igazolás kérése” NEPTUN elektronikus kérvényen.</a:t>
            </a:r>
          </a:p>
          <a:p>
            <a:pPr lvl="1">
              <a:spcBef>
                <a:spcPts val="100"/>
              </a:spcBef>
            </a:pPr>
            <a:r>
              <a:rPr lang="hu-HU" sz="1700" dirty="0"/>
              <a:t>doktori jogviszony esetében az illetékes dékáni hivatalban kérheti kiállítását.</a:t>
            </a:r>
          </a:p>
          <a:p>
            <a:pPr>
              <a:spcBef>
                <a:spcPts val="100"/>
              </a:spcBef>
            </a:pPr>
            <a:r>
              <a:rPr lang="hu-HU" sz="1700" dirty="0"/>
              <a:t>1. melléklet: </a:t>
            </a:r>
            <a:r>
              <a:rPr lang="hu-HU" sz="1700" dirty="0">
                <a:solidFill>
                  <a:srgbClr val="0000CC"/>
                </a:solidFill>
              </a:rPr>
              <a:t>Kutatási terv (aláírva, eredetiben)</a:t>
            </a:r>
            <a:r>
              <a:rPr lang="hu-HU" sz="1700" dirty="0"/>
              <a:t>: a témavezetőnek és a tanszékvezetőnek (+ pecsét) is alá kell írnia.</a:t>
            </a:r>
          </a:p>
          <a:p>
            <a:pPr lvl="1">
              <a:spcBef>
                <a:spcPts val="100"/>
              </a:spcBef>
            </a:pPr>
            <a:r>
              <a:rPr lang="hu-HU" sz="1700" dirty="0">
                <a:solidFill>
                  <a:srgbClr val="FF0000"/>
                </a:solidFill>
              </a:rPr>
              <a:t>Tanszékvezetői nyilatkozat </a:t>
            </a:r>
            <a:r>
              <a:rPr lang="hu-HU" sz="1700" dirty="0">
                <a:solidFill>
                  <a:srgbClr val="0000CC"/>
                </a:solidFill>
              </a:rPr>
              <a:t>(aláírva, eredetiben) (AVDH  Ügyfélkapu)</a:t>
            </a:r>
            <a:endParaRPr lang="hu-HU" sz="1700" dirty="0">
              <a:solidFill>
                <a:srgbClr val="FF0000"/>
              </a:solidFill>
            </a:endParaRPr>
          </a:p>
          <a:p>
            <a:pPr>
              <a:spcBef>
                <a:spcPts val="100"/>
              </a:spcBef>
            </a:pPr>
            <a:r>
              <a:rPr lang="hu-HU" sz="1700" dirty="0"/>
              <a:t>2. melléklet: </a:t>
            </a:r>
            <a:r>
              <a:rPr lang="hu-HU" sz="1700" dirty="0">
                <a:solidFill>
                  <a:srgbClr val="0000CC"/>
                </a:solidFill>
              </a:rPr>
              <a:t>A BME által kiadott szándéknyilatkozat (aláírva, eredetiben)</a:t>
            </a:r>
            <a:r>
              <a:rPr lang="hu-HU" sz="1700" dirty="0"/>
              <a:t>: Az aláírt kutatási terv megléte feltétele a szándéknyilatkozatnak, melyet az illetékes dékán, vagy helyettese jogosult aláírni.</a:t>
            </a:r>
          </a:p>
          <a:p>
            <a:pPr>
              <a:spcBef>
                <a:spcPts val="100"/>
              </a:spcBef>
            </a:pPr>
            <a:r>
              <a:rPr lang="hu-HU" sz="1700" dirty="0"/>
              <a:t>3. melléklet: </a:t>
            </a:r>
            <a:r>
              <a:rPr lang="hu-HU" sz="1700" dirty="0">
                <a:solidFill>
                  <a:srgbClr val="0000CC"/>
                </a:solidFill>
              </a:rPr>
              <a:t>Pályázói nyilatkozat (aláírva, eredetiben)</a:t>
            </a:r>
          </a:p>
          <a:p>
            <a:pPr>
              <a:spcBef>
                <a:spcPts val="100"/>
              </a:spcBef>
            </a:pPr>
            <a:r>
              <a:rPr lang="hu-HU" sz="1700" dirty="0"/>
              <a:t>Tudományos tevékenységét bemutató, elismerő dokumentáció, vagy annak másolata</a:t>
            </a:r>
          </a:p>
          <a:p>
            <a:pPr>
              <a:spcBef>
                <a:spcPts val="100"/>
              </a:spcBef>
            </a:pPr>
            <a:r>
              <a:rPr lang="hu-HU" sz="1700" dirty="0"/>
              <a:t>Nyelvtudását igazoló dokumentumok , vagy annak másolata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hu-HU" sz="1600" dirty="0">
                <a:solidFill>
                  <a:srgbClr val="FF0000"/>
                </a:solidFill>
              </a:rPr>
              <a:t>Aláírásokkal pecséttel ellátott kutatási tervet, témavezetői nyilatkozatot tanszékvezetői nyilatkozatot  kérjük elküldeni a </a:t>
            </a:r>
            <a:r>
              <a:rPr lang="hu-HU" sz="1600" u="sng" dirty="0">
                <a:solidFill>
                  <a:srgbClr val="FF0000"/>
                </a:solidFill>
              </a:rPr>
              <a:t>kitöltött </a:t>
            </a:r>
            <a:r>
              <a:rPr lang="hu-HU" sz="1600" dirty="0">
                <a:solidFill>
                  <a:srgbClr val="FF0000"/>
                </a:solidFill>
              </a:rPr>
              <a:t> BME szándéknyilatkozattal együtt 2022. </a:t>
            </a:r>
            <a:r>
              <a:rPr lang="hu-HU" sz="1600">
                <a:solidFill>
                  <a:srgbClr val="FF0000"/>
                </a:solidFill>
              </a:rPr>
              <a:t>május 24-ig  </a:t>
            </a:r>
            <a:r>
              <a:rPr lang="hu-HU" sz="1600" u="sng" dirty="0">
                <a:solidFill>
                  <a:srgbClr val="FF0000"/>
                </a:solidFill>
                <a:hlinkClick r:id="rId2"/>
              </a:rPr>
              <a:t>vbk.kfi@vbk.bme.hu</a:t>
            </a:r>
            <a:r>
              <a:rPr lang="hu-HU" sz="1600" u="sng" dirty="0">
                <a:solidFill>
                  <a:srgbClr val="FF0000"/>
                </a:solidFill>
              </a:rPr>
              <a:t> </a:t>
            </a:r>
            <a:r>
              <a:rPr lang="hu-HU" sz="1600" dirty="0">
                <a:solidFill>
                  <a:srgbClr val="FF0000"/>
                </a:solidFill>
              </a:rPr>
              <a:t>címre, illetve június 13. és június 20. a határidő.</a:t>
            </a:r>
          </a:p>
          <a:p>
            <a:pPr marL="0" indent="0">
              <a:buNone/>
            </a:pPr>
            <a:r>
              <a:rPr lang="hu-HU" sz="1600" dirty="0" err="1">
                <a:solidFill>
                  <a:srgbClr val="FF0000"/>
                </a:solidFill>
              </a:rPr>
              <a:t>Doktoránsok</a:t>
            </a:r>
            <a:r>
              <a:rPr lang="hu-HU" sz="1600" dirty="0">
                <a:solidFill>
                  <a:srgbClr val="FF0000"/>
                </a:solidFill>
              </a:rPr>
              <a:t> esetében a minimumkövetelmények igazolásaként a cikkek IF-, valamint </a:t>
            </a:r>
            <a:r>
              <a:rPr lang="hu-HU" sz="1600" dirty="0" err="1">
                <a:solidFill>
                  <a:srgbClr val="FF0000"/>
                </a:solidFill>
              </a:rPr>
              <a:t>Q-értékét</a:t>
            </a:r>
            <a:r>
              <a:rPr lang="hu-HU" sz="1600" dirty="0">
                <a:solidFill>
                  <a:srgbClr val="FF0000"/>
                </a:solidFill>
              </a:rPr>
              <a:t> (</a:t>
            </a:r>
            <a:r>
              <a:rPr lang="hu-HU" sz="1600" dirty="0" err="1">
                <a:solidFill>
                  <a:srgbClr val="FF0000"/>
                </a:solidFill>
              </a:rPr>
              <a:t>kvartilisát</a:t>
            </a:r>
            <a:r>
              <a:rPr lang="hu-HU" sz="1600" dirty="0">
                <a:solidFill>
                  <a:srgbClr val="FF0000"/>
                </a:solidFill>
              </a:rPr>
              <a:t>) és szerzői arányát alátámasztó dokumentumokkal együtt.</a:t>
            </a:r>
          </a:p>
        </p:txBody>
      </p:sp>
      <p:cxnSp>
        <p:nvCxnSpPr>
          <p:cNvPr id="4" name="Egyenes összekötő 3"/>
          <p:cNvCxnSpPr/>
          <p:nvPr/>
        </p:nvCxnSpPr>
        <p:spPr>
          <a:xfrm>
            <a:off x="107950" y="981075"/>
            <a:ext cx="8856663" cy="0"/>
          </a:xfrm>
          <a:prstGeom prst="line">
            <a:avLst/>
          </a:prstGeom>
          <a:ln w="19050">
            <a:solidFill>
              <a:srgbClr val="A5002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 descr="H:\K+F+InfoPont\Logók\infopont_bme_hu_logo_04_inline_text.jpg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6529" r="15333" b="10866"/>
          <a:stretch/>
        </p:blipFill>
        <p:spPr bwMode="auto">
          <a:xfrm>
            <a:off x="93911" y="44449"/>
            <a:ext cx="669131" cy="89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Kép 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67" r="26850" b="15193"/>
          <a:stretch/>
        </p:blipFill>
        <p:spPr>
          <a:xfrm>
            <a:off x="8172399" y="44449"/>
            <a:ext cx="792213" cy="921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33077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1520" y="44624"/>
            <a:ext cx="8229600" cy="1143000"/>
          </a:xfrm>
        </p:spPr>
        <p:txBody>
          <a:bodyPr>
            <a:normAutofit/>
          </a:bodyPr>
          <a:lstStyle/>
          <a:p>
            <a:r>
              <a:rPr lang="hu-HU" sz="4000" dirty="0"/>
              <a:t>Összeférhetőség más pályázatokkal</a:t>
            </a:r>
            <a:endParaRPr lang="en-GB" sz="4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21481" y="1340768"/>
            <a:ext cx="8229600" cy="4813995"/>
          </a:xfrm>
        </p:spPr>
        <p:txBody>
          <a:bodyPr>
            <a:normAutofit lnSpcReduction="10000"/>
          </a:bodyPr>
          <a:lstStyle/>
          <a:p>
            <a:r>
              <a:rPr lang="hu-HU" sz="2000" dirty="0"/>
              <a:t>Ez egy kutatási ösztöndíj, nem tanulmányi</a:t>
            </a:r>
          </a:p>
          <a:p>
            <a:r>
              <a:rPr lang="hu-HU" sz="2000" dirty="0"/>
              <a:t>A kettős finanszírozást a törvény tiltja</a:t>
            </a:r>
          </a:p>
          <a:p>
            <a:r>
              <a:rPr lang="hu-HU" sz="2000" dirty="0"/>
              <a:t>Ugyanarra a munkára a pályázó nem vehet fel fizetést két, v. több helyről.</a:t>
            </a:r>
          </a:p>
          <a:p>
            <a:r>
              <a:rPr lang="hu-HU" sz="2000" dirty="0"/>
              <a:t>Jelen ösztöndíjpályázatra pályázatot nem nyújthat be az a magánszemély, aki a Nemzeti Tehetség Program 2022. évi „Nemzet Fiatal Tehetségeiért Ösztöndíj” -ban részesül.</a:t>
            </a:r>
          </a:p>
          <a:p>
            <a:r>
              <a:rPr lang="hu-HU" sz="2000" dirty="0"/>
              <a:t>Kooperatív Doktori Program Doktori Hallgatói Ösztöndíjban részesül</a:t>
            </a:r>
          </a:p>
          <a:p>
            <a:r>
              <a:rPr lang="hu-HU" sz="2000" dirty="0"/>
              <a:t>Aki más ösztöndíjat nyer, nyilatkoznia kell, hogy melyiket szeretné igénybe venni:</a:t>
            </a:r>
          </a:p>
          <a:p>
            <a:pPr lvl="1"/>
            <a:r>
              <a:rPr lang="hu-HU" sz="2000" dirty="0"/>
              <a:t>OTKA bér jellegű pályázattal nem összeférhető</a:t>
            </a:r>
          </a:p>
          <a:p>
            <a:pPr lvl="1"/>
            <a:r>
              <a:rPr lang="hu-HU" sz="2000" dirty="0"/>
              <a:t>Állami doktori ösztöndíjjal összeférhető, ugyanis extra kutatómunkát vállal a pályázó</a:t>
            </a:r>
          </a:p>
          <a:p>
            <a:pPr lvl="1"/>
            <a:r>
              <a:rPr lang="hu-HU" sz="2000" dirty="0"/>
              <a:t>Egyszeri publikációs pályázatokkal akkor összeférhető, ha nem ugyanazzal a publikációval nyerte el mindkettőt a pályázó.</a:t>
            </a:r>
          </a:p>
          <a:p>
            <a:endParaRPr lang="hu-HU" sz="2000" dirty="0"/>
          </a:p>
          <a:p>
            <a:endParaRPr lang="en-GB" sz="2000" dirty="0"/>
          </a:p>
        </p:txBody>
      </p:sp>
      <p:cxnSp>
        <p:nvCxnSpPr>
          <p:cNvPr id="4" name="Egyenes összekötő 3"/>
          <p:cNvCxnSpPr/>
          <p:nvPr/>
        </p:nvCxnSpPr>
        <p:spPr>
          <a:xfrm>
            <a:off x="107950" y="981075"/>
            <a:ext cx="8856663" cy="0"/>
          </a:xfrm>
          <a:prstGeom prst="line">
            <a:avLst/>
          </a:prstGeom>
          <a:ln w="19050">
            <a:solidFill>
              <a:srgbClr val="A5002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 descr="H:\K+F+InfoPont\Logók\infopont_bme_hu_logo_04_inline_text.jpg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6529" r="15333" b="10866"/>
          <a:stretch/>
        </p:blipFill>
        <p:spPr bwMode="auto">
          <a:xfrm>
            <a:off x="93911" y="44449"/>
            <a:ext cx="669131" cy="89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Kép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67" r="26850" b="15193"/>
          <a:stretch/>
        </p:blipFill>
        <p:spPr>
          <a:xfrm>
            <a:off x="8172399" y="44449"/>
            <a:ext cx="792213" cy="921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18904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28476" y="1268760"/>
            <a:ext cx="8229600" cy="5400600"/>
          </a:xfrm>
        </p:spPr>
        <p:txBody>
          <a:bodyPr>
            <a:noAutofit/>
          </a:bodyPr>
          <a:lstStyle/>
          <a:p>
            <a:pPr lvl="0" algn="just">
              <a:spcBef>
                <a:spcPts val="100"/>
              </a:spcBef>
            </a:pPr>
            <a:r>
              <a:rPr lang="hu-HU" sz="1600" dirty="0"/>
              <a:t>Az intézményi befogadó nyilatkozatot a Dékán, távollétében a helyettesei jogosultak kiadni, a tanszékvezető (ahol szükséges, a témavezető) által aláírt kutatási terv, illetve </a:t>
            </a:r>
            <a:r>
              <a:rPr lang="hu-HU" sz="1600" b="1" dirty="0"/>
              <a:t>a</a:t>
            </a:r>
            <a:r>
              <a:rPr lang="hu-HU" sz="1600" dirty="0"/>
              <a:t> </a:t>
            </a:r>
            <a:r>
              <a:rPr lang="hu-HU" sz="1600" b="1" dirty="0"/>
              <a:t>tanszékvezetői nyilatkozat </a:t>
            </a:r>
            <a:r>
              <a:rPr lang="hu-HU" sz="1600" dirty="0"/>
              <a:t>alapján. FIGYELEM! Pecsét kell az intézmény aláírásaihoz!!!</a:t>
            </a:r>
            <a:endParaRPr lang="en-GB" sz="1600" dirty="0"/>
          </a:p>
          <a:p>
            <a:pPr lvl="0" algn="just">
              <a:spcBef>
                <a:spcPts val="100"/>
              </a:spcBef>
            </a:pPr>
            <a:r>
              <a:rPr lang="hu-HU" sz="1600" dirty="0"/>
              <a:t>A pályázatok támogatásának kritériuma, hogy a pályázó a pályázati időszak </a:t>
            </a:r>
            <a:r>
              <a:rPr lang="hu-HU" sz="1600" b="1" dirty="0"/>
              <a:t>teljes időtartamára </a:t>
            </a:r>
            <a:r>
              <a:rPr lang="hu-HU" sz="1600" dirty="0"/>
              <a:t>jogosult legyen az ösztöndíj folyósítására. </a:t>
            </a:r>
            <a:endParaRPr lang="en-GB" sz="1600" dirty="0"/>
          </a:p>
          <a:p>
            <a:pPr lvl="0">
              <a:spcBef>
                <a:spcPts val="100"/>
              </a:spcBef>
            </a:pPr>
            <a:r>
              <a:rPr lang="hu-HU" sz="1600" dirty="0"/>
              <a:t>Az ösztöndíj azok számára </a:t>
            </a:r>
            <a:r>
              <a:rPr lang="hu-HU" sz="1600" b="1" dirty="0"/>
              <a:t>nem folyósítható</a:t>
            </a:r>
            <a:r>
              <a:rPr lang="hu-HU" sz="1600" dirty="0"/>
              <a:t>, aki az ösztöndíj időtartama alatt:</a:t>
            </a:r>
            <a:endParaRPr lang="en-GB" sz="1600" dirty="0"/>
          </a:p>
          <a:p>
            <a:pPr lvl="1">
              <a:spcBef>
                <a:spcPts val="100"/>
              </a:spcBef>
            </a:pPr>
            <a:r>
              <a:rPr lang="hu-HU" sz="1600" dirty="0"/>
              <a:t>szakot, képzést vagy kart vált (pl.: </a:t>
            </a:r>
            <a:r>
              <a:rPr lang="hu-HU" sz="1600" dirty="0" err="1"/>
              <a:t>MSc-ből</a:t>
            </a:r>
            <a:r>
              <a:rPr lang="hu-HU" sz="1600" dirty="0"/>
              <a:t> </a:t>
            </a:r>
            <a:r>
              <a:rPr lang="hu-HU" sz="1600" dirty="0" err="1"/>
              <a:t>doktoráns</a:t>
            </a:r>
            <a:r>
              <a:rPr lang="hu-HU" sz="1600" dirty="0"/>
              <a:t> lesz),</a:t>
            </a:r>
            <a:endParaRPr lang="en-GB" sz="1600" dirty="0"/>
          </a:p>
          <a:p>
            <a:pPr lvl="1">
              <a:spcBef>
                <a:spcPts val="100"/>
              </a:spcBef>
            </a:pPr>
            <a:r>
              <a:rPr lang="hu-HU" sz="1600" dirty="0"/>
              <a:t>a jogviszonya megszűnik, vagy megváltozik (pl.: hallgatóból alkalmazott lesz),</a:t>
            </a:r>
            <a:endParaRPr lang="en-GB" sz="1600" dirty="0"/>
          </a:p>
          <a:p>
            <a:pPr lvl="1">
              <a:spcBef>
                <a:spcPts val="100"/>
              </a:spcBef>
            </a:pPr>
            <a:r>
              <a:rPr lang="hu-HU" sz="1600" dirty="0"/>
              <a:t>tartósan (a pályázati időtartama alatt összesen egy hónapnál hosszabb ideig) külföldön tartózkodik,</a:t>
            </a:r>
            <a:endParaRPr lang="en-GB" sz="1600" dirty="0"/>
          </a:p>
          <a:p>
            <a:pPr lvl="1">
              <a:spcBef>
                <a:spcPts val="100"/>
              </a:spcBef>
            </a:pPr>
            <a:r>
              <a:rPr lang="hu-HU" sz="1600" dirty="0"/>
              <a:t>passzív féléven van,</a:t>
            </a:r>
            <a:endParaRPr lang="en-GB" sz="1600" dirty="0"/>
          </a:p>
          <a:p>
            <a:pPr lvl="1">
              <a:spcBef>
                <a:spcPts val="100"/>
              </a:spcBef>
            </a:pPr>
            <a:r>
              <a:rPr lang="hu-HU" sz="1600" dirty="0"/>
              <a:t>fizetés nélküli szabadságon van,</a:t>
            </a:r>
            <a:endParaRPr lang="en-GB" sz="1600" dirty="0"/>
          </a:p>
          <a:p>
            <a:pPr lvl="1">
              <a:spcBef>
                <a:spcPts val="100"/>
              </a:spcBef>
            </a:pPr>
            <a:r>
              <a:rPr lang="hu-HU" sz="1600" dirty="0"/>
              <a:t>helyileg nem a BME-n (a Karon) végzi a kutatási tevékenységét,</a:t>
            </a:r>
          </a:p>
          <a:p>
            <a:pPr lvl="1">
              <a:spcBef>
                <a:spcPts val="100"/>
              </a:spcBef>
            </a:pPr>
            <a:r>
              <a:rPr lang="hu-HU" sz="1600" dirty="0"/>
              <a:t>a pályázott kutatási tervhez tartozó tevékenységért bármilyen alapfizetésen kívüli jövedelemben részesül.</a:t>
            </a:r>
          </a:p>
          <a:p>
            <a:pPr lvl="0">
              <a:spcBef>
                <a:spcPts val="100"/>
              </a:spcBef>
            </a:pPr>
            <a:r>
              <a:rPr lang="hu-HU" sz="1600" dirty="0"/>
              <a:t>Vállalni kell a kutatási terv teljesítését:</a:t>
            </a:r>
            <a:endParaRPr lang="en-GB" sz="1600" dirty="0"/>
          </a:p>
          <a:p>
            <a:pPr lvl="1">
              <a:spcBef>
                <a:spcPts val="100"/>
              </a:spcBef>
            </a:pPr>
            <a:r>
              <a:rPr lang="hu-HU" sz="1600" dirty="0"/>
              <a:t>extra kutatási tevékenység elvégzését, amit a </a:t>
            </a:r>
            <a:r>
              <a:rPr lang="hu-HU" sz="1600" b="1" dirty="0"/>
              <a:t>kutatási tervben </a:t>
            </a:r>
            <a:r>
              <a:rPr lang="hu-HU" sz="1600" dirty="0"/>
              <a:t>kell kifejteni</a:t>
            </a:r>
            <a:endParaRPr lang="en-GB" sz="1600" dirty="0"/>
          </a:p>
          <a:p>
            <a:pPr lvl="1">
              <a:spcBef>
                <a:spcPts val="100"/>
              </a:spcBef>
            </a:pPr>
            <a:r>
              <a:rPr lang="hu-HU" sz="1600" dirty="0"/>
              <a:t>az eredményei a Karon fognak hasznosulni.</a:t>
            </a:r>
            <a:endParaRPr lang="en-GB" sz="1600" dirty="0"/>
          </a:p>
          <a:p>
            <a:pPr>
              <a:spcBef>
                <a:spcPts val="100"/>
              </a:spcBef>
            </a:pPr>
            <a:endParaRPr lang="en-GB" sz="1600" dirty="0"/>
          </a:p>
        </p:txBody>
      </p:sp>
      <p:sp>
        <p:nvSpPr>
          <p:cNvPr id="4" name="Cím 1"/>
          <p:cNvSpPr txBox="1">
            <a:spLocks/>
          </p:cNvSpPr>
          <p:nvPr/>
        </p:nvSpPr>
        <p:spPr>
          <a:xfrm>
            <a:off x="395536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4000" dirty="0"/>
              <a:t>A Vegyészmérnöki és </a:t>
            </a:r>
            <a:r>
              <a:rPr lang="hu-HU" sz="4000" dirty="0" err="1"/>
              <a:t>Biomérnöki</a:t>
            </a:r>
            <a:r>
              <a:rPr lang="hu-HU" sz="4000" dirty="0"/>
              <a:t> Kar ajánlásai</a:t>
            </a:r>
            <a:endParaRPr lang="en-GB" sz="4000" dirty="0"/>
          </a:p>
        </p:txBody>
      </p:sp>
      <p:cxnSp>
        <p:nvCxnSpPr>
          <p:cNvPr id="5" name="Egyenes összekötő 4"/>
          <p:cNvCxnSpPr/>
          <p:nvPr/>
        </p:nvCxnSpPr>
        <p:spPr>
          <a:xfrm>
            <a:off x="107950" y="1124744"/>
            <a:ext cx="8856663" cy="0"/>
          </a:xfrm>
          <a:prstGeom prst="line">
            <a:avLst/>
          </a:prstGeom>
          <a:ln w="19050">
            <a:solidFill>
              <a:srgbClr val="A5002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H:\K+F+InfoPont\Logók\infopont_bme_hu_logo_04_inline_text.jpg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6529" r="15333" b="10866"/>
          <a:stretch/>
        </p:blipFill>
        <p:spPr bwMode="auto">
          <a:xfrm>
            <a:off x="93911" y="44449"/>
            <a:ext cx="669131" cy="89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Kép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67" r="26850" b="15193"/>
          <a:stretch/>
        </p:blipFill>
        <p:spPr>
          <a:xfrm>
            <a:off x="8172399" y="44449"/>
            <a:ext cx="792213" cy="921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98456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73743" y="2564904"/>
            <a:ext cx="7772400" cy="1470025"/>
          </a:xfrm>
        </p:spPr>
        <p:txBody>
          <a:bodyPr>
            <a:noAutofit/>
          </a:bodyPr>
          <a:lstStyle/>
          <a:p>
            <a:r>
              <a:rPr lang="hu-HU" sz="4800" b="1" dirty="0">
                <a:cs typeface="DaunPenh" pitchFamily="2" charset="0"/>
              </a:rPr>
              <a:t>Köszönjük a figyelmet!</a:t>
            </a:r>
          </a:p>
        </p:txBody>
      </p:sp>
      <p:pic>
        <p:nvPicPr>
          <p:cNvPr id="5" name="Picture 2" descr="H:\K+F+InfoPont\Logók\infopont_bme_hu_logo_04_inline_text.jpg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6529" r="15333" b="10866"/>
          <a:stretch/>
        </p:blipFill>
        <p:spPr bwMode="auto">
          <a:xfrm>
            <a:off x="179512" y="348552"/>
            <a:ext cx="1392265" cy="1856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zövegdoboz 2"/>
          <p:cNvSpPr txBox="1"/>
          <p:nvPr/>
        </p:nvSpPr>
        <p:spPr>
          <a:xfrm>
            <a:off x="83391" y="4581128"/>
            <a:ext cx="8953105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00"/>
              </a:spcBef>
            </a:pPr>
            <a:r>
              <a:rPr lang="hu-HU" sz="2300" dirty="0"/>
              <a:t>Kérdés esetén forduljanak hozzánk bizalommal:</a:t>
            </a:r>
            <a:endParaRPr lang="en-GB" sz="2300" dirty="0"/>
          </a:p>
        </p:txBody>
      </p:sp>
      <p:sp>
        <p:nvSpPr>
          <p:cNvPr id="6" name="Szövegdoboz 5"/>
          <p:cNvSpPr txBox="1"/>
          <p:nvPr/>
        </p:nvSpPr>
        <p:spPr>
          <a:xfrm>
            <a:off x="3321463" y="5027404"/>
            <a:ext cx="23326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>
                <a:solidFill>
                  <a:srgbClr val="990033"/>
                </a:solidFill>
              </a:rPr>
              <a:t>vbk.kfi@vbk.bme.hu</a:t>
            </a:r>
            <a:endParaRPr lang="en-GB" sz="2000" dirty="0">
              <a:solidFill>
                <a:srgbClr val="990033"/>
              </a:solidFill>
            </a:endParaRPr>
          </a:p>
        </p:txBody>
      </p:sp>
      <p:sp>
        <p:nvSpPr>
          <p:cNvPr id="11" name="Szövegdoboz 6"/>
          <p:cNvSpPr txBox="1"/>
          <p:nvPr/>
        </p:nvSpPr>
        <p:spPr>
          <a:xfrm>
            <a:off x="5313498" y="5908718"/>
            <a:ext cx="358282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600" u="sng" dirty="0">
                <a:solidFill>
                  <a:srgbClr val="0000CC"/>
                </a:solidFill>
              </a:rPr>
              <a:t>https://www.bme.hu/unkp_2022</a:t>
            </a:r>
          </a:p>
          <a:p>
            <a:r>
              <a:rPr lang="hu-HU" sz="1600" dirty="0">
                <a:solidFill>
                  <a:srgbClr val="990033"/>
                </a:solidFill>
                <a:hlinkClick r:id="rId3"/>
              </a:rPr>
              <a:t>http://www.ch.bme.hu/kutatas/uj-nemzeti-kivalosag-program/</a:t>
            </a:r>
            <a:r>
              <a:rPr lang="hu-HU" sz="1600" dirty="0">
                <a:solidFill>
                  <a:srgbClr val="990033"/>
                </a:solidFill>
              </a:rPr>
              <a:t> </a:t>
            </a:r>
            <a:endParaRPr lang="en-GB" sz="1600" dirty="0">
              <a:solidFill>
                <a:srgbClr val="990033"/>
              </a:solidFill>
            </a:endParaRPr>
          </a:p>
          <a:p>
            <a:endParaRPr lang="en-GB" sz="1600" dirty="0">
              <a:solidFill>
                <a:srgbClr val="990033"/>
              </a:solidFill>
            </a:endParaRPr>
          </a:p>
        </p:txBody>
      </p:sp>
      <p:pic>
        <p:nvPicPr>
          <p:cNvPr id="12" name="Picture 2" descr="Képtalálat a következőre: „facebook ikon”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381" y="5917429"/>
            <a:ext cx="530623" cy="530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Szövegdoboz 8"/>
          <p:cNvSpPr txBox="1"/>
          <p:nvPr/>
        </p:nvSpPr>
        <p:spPr>
          <a:xfrm>
            <a:off x="906730" y="5917429"/>
            <a:ext cx="36774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dirty="0">
                <a:solidFill>
                  <a:srgbClr val="990033"/>
                </a:solidFill>
                <a:hlinkClick r:id="rId5"/>
              </a:rPr>
              <a:t>https://www.facebook.com/VBKInfoPont/</a:t>
            </a:r>
            <a:endParaRPr lang="hu-HU" sz="1600" dirty="0">
              <a:solidFill>
                <a:srgbClr val="990033"/>
              </a:solidFill>
            </a:endParaRPr>
          </a:p>
          <a:p>
            <a:r>
              <a:rPr lang="hu-HU" sz="1600" dirty="0">
                <a:solidFill>
                  <a:srgbClr val="990033"/>
                </a:solidFill>
                <a:hlinkClick r:id="rId6"/>
              </a:rPr>
              <a:t>https://www.facebook.com/bmevbk/</a:t>
            </a:r>
            <a:r>
              <a:rPr lang="hu-HU" sz="1600" dirty="0">
                <a:solidFill>
                  <a:srgbClr val="990033"/>
                </a:solidFill>
              </a:rPr>
              <a:t> </a:t>
            </a:r>
            <a:endParaRPr lang="en-GB" sz="1600" dirty="0">
              <a:solidFill>
                <a:srgbClr val="990033"/>
              </a:solidFill>
            </a:endParaRPr>
          </a:p>
        </p:txBody>
      </p:sp>
      <p:pic>
        <p:nvPicPr>
          <p:cNvPr id="14" name="Picture 4" descr="Képtalálat a következőre: „www ikon”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9943" y="5843797"/>
            <a:ext cx="753555" cy="753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Kép 6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67" r="26850" b="15193"/>
          <a:stretch/>
        </p:blipFill>
        <p:spPr>
          <a:xfrm>
            <a:off x="7138196" y="348552"/>
            <a:ext cx="1728192" cy="2009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7611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lang="hu-HU" sz="3600" dirty="0"/>
              <a:t>Pályázati kategóriák</a:t>
            </a:r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8343269"/>
              </p:ext>
            </p:extLst>
          </p:nvPr>
        </p:nvGraphicFramePr>
        <p:xfrm>
          <a:off x="323528" y="1115616"/>
          <a:ext cx="8098626" cy="51678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528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262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95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45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b="1" dirty="0">
                          <a:solidFill>
                            <a:schemeClr val="bg1"/>
                          </a:solidFill>
                        </a:rPr>
                        <a:t>Kódszám</a:t>
                      </a:r>
                    </a:p>
                  </a:txBody>
                  <a:tcPr>
                    <a:solidFill>
                      <a:srgbClr val="9900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b="1" dirty="0">
                          <a:solidFill>
                            <a:schemeClr val="bg1"/>
                          </a:solidFill>
                        </a:rPr>
                        <a:t>Pályázati címe</a:t>
                      </a:r>
                    </a:p>
                  </a:txBody>
                  <a:tcPr>
                    <a:solidFill>
                      <a:srgbClr val="99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b="1" dirty="0">
                          <a:solidFill>
                            <a:schemeClr val="bg1"/>
                          </a:solidFill>
                        </a:rPr>
                        <a:t>Ösztöndíj</a:t>
                      </a:r>
                      <a:r>
                        <a:rPr lang="hu-HU" sz="1200" b="1" baseline="0" dirty="0">
                          <a:solidFill>
                            <a:schemeClr val="bg1"/>
                          </a:solidFill>
                        </a:rPr>
                        <a:t> összege</a:t>
                      </a:r>
                      <a:endParaRPr lang="hu-HU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900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05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dirty="0"/>
                        <a:t>ÚNKP-22-1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dirty="0"/>
                        <a:t>Felsőoktatási Alapképzés Hallgatói Kutatói Ösztöndíj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baseline="0" dirty="0"/>
                        <a:t>„I.” típusú pályázat – leendő felsőbb éves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baseline="0" dirty="0"/>
                        <a:t>„II.” típusú pályázat –leendő első éves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None/>
                      </a:pPr>
                      <a:r>
                        <a:rPr lang="hu-HU" sz="1200" dirty="0"/>
                        <a:t>100.000.- </a:t>
                      </a:r>
                      <a:endParaRPr lang="hu-HU" sz="1200" dirty="0">
                        <a:solidFill>
                          <a:srgbClr val="00FF0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2293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dirty="0"/>
                        <a:t>ÚNKP-22-2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12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strike="noStrike" dirty="0"/>
                        <a:t>Felsőoktatási Mesterképzés Hallgatói Kutatói Ösztöndíj a mester (osztatlan) képzésben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strike="noStrike" dirty="0"/>
                        <a:t>„I.” típusú pályázat tudományos és művészeti osztott, illetve osztatlan mesterképzés pályázat </a:t>
                      </a:r>
                      <a:r>
                        <a:rPr lang="hu-HU" sz="1200" baseline="0" dirty="0"/>
                        <a:t>– </a:t>
                      </a:r>
                      <a:r>
                        <a:rPr lang="hu-HU" sz="1200" strike="noStrike" dirty="0"/>
                        <a:t>leendő felsőbb évesek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strike="noStrike" dirty="0"/>
                        <a:t> „II.” típusú pályázat tudományos és művészeti osztott mesterképzés pályázat </a:t>
                      </a:r>
                      <a:r>
                        <a:rPr lang="hu-HU" sz="1200" baseline="0" dirty="0"/>
                        <a:t>– </a:t>
                      </a:r>
                      <a:r>
                        <a:rPr lang="hu-HU" sz="1200" strike="noStrike" dirty="0"/>
                        <a:t>leendő első évesek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strike="noStrike" dirty="0"/>
                        <a:t>„III” típusú pályázat </a:t>
                      </a:r>
                      <a:r>
                        <a:rPr lang="hu-HU" sz="1200" dirty="0"/>
                        <a:t>mester képzéses hallgatók, akik utolsó tanévüknek tanulmányaival párhuzamosan doktori képzés részét képző felkészülésben is részt vesznek</a:t>
                      </a:r>
                      <a:endParaRPr lang="hu-HU" sz="1200" strike="noStrike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None/>
                      </a:pPr>
                      <a:endParaRPr lang="hu-HU" sz="1200" dirty="0"/>
                    </a:p>
                    <a:p>
                      <a:pPr marL="0" indent="0" algn="ctr">
                        <a:spcBef>
                          <a:spcPts val="0"/>
                        </a:spcBef>
                        <a:buNone/>
                      </a:pPr>
                      <a:r>
                        <a:rPr lang="hu-HU" sz="1200" dirty="0"/>
                        <a:t>100.000.-</a:t>
                      </a:r>
                    </a:p>
                    <a:p>
                      <a:pPr marL="0" indent="0" algn="ctr">
                        <a:spcBef>
                          <a:spcPts val="0"/>
                        </a:spcBef>
                        <a:buNone/>
                      </a:pPr>
                      <a:endParaRPr lang="hu-HU" sz="1200" dirty="0"/>
                    </a:p>
                    <a:p>
                      <a:pPr marL="0" indent="0" algn="ctr">
                        <a:spcBef>
                          <a:spcPts val="0"/>
                        </a:spcBef>
                        <a:buNone/>
                      </a:pPr>
                      <a:endParaRPr lang="hu-HU" sz="1200" dirty="0"/>
                    </a:p>
                    <a:p>
                      <a:pPr marL="0" indent="0" algn="ctr">
                        <a:spcBef>
                          <a:spcPts val="0"/>
                        </a:spcBef>
                        <a:buNone/>
                      </a:pPr>
                      <a:endParaRPr lang="hu-HU" sz="1200" dirty="0"/>
                    </a:p>
                    <a:p>
                      <a:pPr marL="0" indent="0" algn="ctr">
                        <a:spcBef>
                          <a:spcPts val="0"/>
                        </a:spcBef>
                        <a:buNone/>
                      </a:pPr>
                      <a:endParaRPr lang="hu-HU" sz="1200" dirty="0"/>
                    </a:p>
                    <a:p>
                      <a:pPr marL="0" indent="0" algn="ctr">
                        <a:spcBef>
                          <a:spcPts val="0"/>
                        </a:spcBef>
                        <a:buNone/>
                      </a:pPr>
                      <a:r>
                        <a:rPr lang="hu-HU" sz="1200" dirty="0"/>
                        <a:t>150 000.-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558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dirty="0">
                          <a:solidFill>
                            <a:schemeClr val="tx1"/>
                          </a:solidFill>
                        </a:rPr>
                        <a:t>ÚNKP-22-3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dirty="0">
                          <a:solidFill>
                            <a:schemeClr val="tx1"/>
                          </a:solidFill>
                        </a:rPr>
                        <a:t>Felsőoktatási Doktori Hallgatói Kutatói Ösztöndíj </a:t>
                      </a:r>
                      <a:r>
                        <a:rPr lang="hu-HU" sz="1200" baseline="0" dirty="0"/>
                        <a:t>„I.” típusú pályázat –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baseline="0" dirty="0"/>
                        <a:t>„II.” típusú pályázat </a:t>
                      </a:r>
                      <a:endParaRPr lang="hu-H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None/>
                      </a:pPr>
                      <a:r>
                        <a:rPr lang="hu-HU" sz="1200" dirty="0">
                          <a:solidFill>
                            <a:schemeClr val="tx1"/>
                          </a:solidFill>
                        </a:rPr>
                        <a:t>100.000.-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263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dirty="0">
                          <a:solidFill>
                            <a:schemeClr val="tx1"/>
                          </a:solidFill>
                        </a:rPr>
                        <a:t>ÚNKP-22-4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dirty="0">
                          <a:solidFill>
                            <a:schemeClr val="tx1"/>
                          </a:solidFill>
                        </a:rPr>
                        <a:t>“Tudománnyal fel!” Felsőoktatási </a:t>
                      </a:r>
                      <a:r>
                        <a:rPr lang="hu-HU" sz="1200" dirty="0" err="1">
                          <a:solidFill>
                            <a:schemeClr val="tx1"/>
                          </a:solidFill>
                        </a:rPr>
                        <a:t>Doktorvárományosi</a:t>
                      </a:r>
                      <a:r>
                        <a:rPr lang="hu-HU" sz="1200" dirty="0">
                          <a:solidFill>
                            <a:schemeClr val="tx1"/>
                          </a:solidFill>
                        </a:rPr>
                        <a:t> és Posztdoktori Kutatói Ösztöndíj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dirty="0">
                          <a:solidFill>
                            <a:schemeClr val="tx1"/>
                          </a:solidFill>
                        </a:rPr>
                        <a:t> “I.” típusú pályázat</a:t>
                      </a:r>
                      <a:r>
                        <a:rPr lang="hu-HU" sz="1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u-HU" sz="1200" strike="noStrike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u-HU" sz="1200" baseline="0" dirty="0">
                          <a:solidFill>
                            <a:schemeClr val="tx1"/>
                          </a:solidFill>
                        </a:rPr>
                        <a:t>– </a:t>
                      </a:r>
                      <a:r>
                        <a:rPr lang="hu-HU" sz="1200" dirty="0">
                          <a:solidFill>
                            <a:schemeClr val="tx1"/>
                          </a:solidFill>
                        </a:rPr>
                        <a:t>PhD/DLA - fokozatukat az ösztöndíjas jogviszony létesítésekor még nem szerzik meg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strike="noStrike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u-HU" sz="1200" dirty="0">
                          <a:solidFill>
                            <a:schemeClr val="tx1"/>
                          </a:solidFill>
                        </a:rPr>
                        <a:t>“II.” típusú pályázat </a:t>
                      </a:r>
                      <a:r>
                        <a:rPr lang="hu-HU" sz="1200" baseline="0" dirty="0">
                          <a:solidFill>
                            <a:schemeClr val="tx1"/>
                          </a:solidFill>
                        </a:rPr>
                        <a:t>– </a:t>
                      </a:r>
                      <a:r>
                        <a:rPr lang="hu-HU" sz="1200" dirty="0">
                          <a:solidFill>
                            <a:schemeClr val="tx1"/>
                          </a:solidFill>
                        </a:rPr>
                        <a:t>PhD/DLA - fokozatukat 2019. január 1. után szerezték meg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None/>
                      </a:pPr>
                      <a:r>
                        <a:rPr lang="hu-HU" sz="1200" dirty="0">
                          <a:solidFill>
                            <a:schemeClr val="tx1"/>
                          </a:solidFill>
                        </a:rPr>
                        <a:t>200.000.-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61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dirty="0">
                          <a:solidFill>
                            <a:schemeClr val="tx1"/>
                          </a:solidFill>
                        </a:rPr>
                        <a:t>ÚNKP-22-5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dirty="0">
                          <a:solidFill>
                            <a:schemeClr val="tx1"/>
                          </a:solidFill>
                        </a:rPr>
                        <a:t>Bolyai+ Felsőoktatási Fiatal Oktatói, Kutatói Ösztöndíj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None/>
                      </a:pPr>
                      <a:r>
                        <a:rPr lang="hu-HU" sz="1200" dirty="0">
                          <a:solidFill>
                            <a:schemeClr val="tx1"/>
                          </a:solidFill>
                        </a:rPr>
                        <a:t>100.000.-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09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dirty="0">
                          <a:solidFill>
                            <a:schemeClr val="tx1"/>
                          </a:solidFill>
                        </a:rPr>
                        <a:t>ÚNKP-22-6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dirty="0">
                          <a:solidFill>
                            <a:schemeClr val="tx1"/>
                          </a:solidFill>
                        </a:rPr>
                        <a:t>“Tehetséggel fel!” Felsőoktatást Megkezdő Kutatói Ösztöndíj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baseline="0" dirty="0"/>
                        <a:t>„I.” típusú pályázat – elsőéves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baseline="0" dirty="0"/>
                        <a:t>„II.” típusú pályázat –másodéves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None/>
                      </a:pPr>
                      <a:r>
                        <a:rPr lang="hu-HU" sz="1200" dirty="0">
                          <a:solidFill>
                            <a:schemeClr val="tx1"/>
                          </a:solidFill>
                        </a:rPr>
                        <a:t>100.000.-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5" name="Egyenes összekötő 4"/>
          <p:cNvCxnSpPr/>
          <p:nvPr/>
        </p:nvCxnSpPr>
        <p:spPr>
          <a:xfrm>
            <a:off x="107950" y="981075"/>
            <a:ext cx="8856663" cy="0"/>
          </a:xfrm>
          <a:prstGeom prst="line">
            <a:avLst/>
          </a:prstGeom>
          <a:ln w="19050">
            <a:solidFill>
              <a:srgbClr val="A5002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H:\K+F+InfoPont\Logók\infopont_bme_hu_logo_04_inline_text.jpg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6529" r="15333" b="10866"/>
          <a:stretch/>
        </p:blipFill>
        <p:spPr bwMode="auto">
          <a:xfrm>
            <a:off x="93911" y="44449"/>
            <a:ext cx="669131" cy="89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Kép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1819" y="62581"/>
            <a:ext cx="864095" cy="864095"/>
          </a:xfrm>
          <a:prstGeom prst="rect">
            <a:avLst/>
          </a:prstGeom>
        </p:spPr>
      </p:pic>
      <p:pic>
        <p:nvPicPr>
          <p:cNvPr id="8" name="Kép 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67" r="26850" b="15193"/>
          <a:stretch/>
        </p:blipFill>
        <p:spPr>
          <a:xfrm>
            <a:off x="8172399" y="44449"/>
            <a:ext cx="792213" cy="921281"/>
          </a:xfrm>
          <a:prstGeom prst="rect">
            <a:avLst/>
          </a:prstGeom>
        </p:spPr>
      </p:pic>
      <p:sp>
        <p:nvSpPr>
          <p:cNvPr id="9" name="Szövegdoboz 8"/>
          <p:cNvSpPr txBox="1"/>
          <p:nvPr/>
        </p:nvSpPr>
        <p:spPr>
          <a:xfrm>
            <a:off x="763042" y="6392743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hu-HU" sz="1200" dirty="0"/>
              <a:t>A pályázati kategóriát a 2022. szeptember 21.-én  érvényben lévő jogviszony alapján kell meghatározni.</a:t>
            </a:r>
          </a:p>
          <a:p>
            <a:endParaRPr lang="hu-HU" sz="1200" dirty="0"/>
          </a:p>
        </p:txBody>
      </p:sp>
    </p:spTree>
    <p:extLst>
      <p:ext uri="{BB962C8B-B14F-4D97-AF65-F5344CB8AC3E}">
        <p14:creationId xmlns:p14="http://schemas.microsoft.com/office/powerpoint/2010/main" val="3504360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hu-HU" sz="1600" b="1" dirty="0"/>
              <a:t>Ösztöndíjas időszak: </a:t>
            </a:r>
            <a:r>
              <a:rPr lang="de-DE" sz="1600" b="1" dirty="0">
                <a:solidFill>
                  <a:srgbClr val="FF0000"/>
                </a:solidFill>
              </a:rPr>
              <a:t>20</a:t>
            </a:r>
            <a:r>
              <a:rPr lang="hu-HU" sz="1600" b="1" dirty="0">
                <a:solidFill>
                  <a:srgbClr val="FF0000"/>
                </a:solidFill>
              </a:rPr>
              <a:t>22</a:t>
            </a:r>
            <a:r>
              <a:rPr lang="de-DE" sz="1600" b="1" dirty="0">
                <a:solidFill>
                  <a:srgbClr val="FF0000"/>
                </a:solidFill>
              </a:rPr>
              <a:t>. </a:t>
            </a:r>
            <a:r>
              <a:rPr lang="de-DE" sz="1600" b="1" dirty="0" err="1">
                <a:solidFill>
                  <a:srgbClr val="FF0000"/>
                </a:solidFill>
              </a:rPr>
              <a:t>szeptember</a:t>
            </a:r>
            <a:r>
              <a:rPr lang="de-DE" sz="1600" b="1" dirty="0">
                <a:solidFill>
                  <a:srgbClr val="FF0000"/>
                </a:solidFill>
              </a:rPr>
              <a:t> 1</a:t>
            </a:r>
            <a:r>
              <a:rPr lang="hu-HU" sz="1600" b="1" dirty="0">
                <a:solidFill>
                  <a:srgbClr val="FF0000"/>
                </a:solidFill>
              </a:rPr>
              <a:t>. - 2023. augusztus 31.</a:t>
            </a:r>
          </a:p>
          <a:p>
            <a:r>
              <a:rPr lang="hu-HU" sz="1600" b="1" dirty="0"/>
              <a:t>Az ösztöndíj időtartama:</a:t>
            </a:r>
            <a:r>
              <a:rPr lang="hu-HU" sz="1600" dirty="0"/>
              <a:t> 10 hónap (5+5)  </a:t>
            </a:r>
            <a:r>
              <a:rPr lang="hu-HU" sz="1600" dirty="0">
                <a:solidFill>
                  <a:srgbClr val="0000CC"/>
                </a:solidFill>
              </a:rPr>
              <a:t>(kivétel: Doktori 5, 7 és 12 hónap; Doktorvárományosi 6 vagy 12 hónap; a Posztdoktori Kutatói Ösztöndíj és a Bolyai 12 hónap!) </a:t>
            </a:r>
            <a:endParaRPr lang="hu-HU" sz="1600" dirty="0">
              <a:solidFill>
                <a:srgbClr val="00FF00"/>
              </a:solidFill>
            </a:endParaRPr>
          </a:p>
          <a:p>
            <a:pPr algn="just"/>
            <a:r>
              <a:rPr lang="hu-HU" sz="1600" dirty="0"/>
              <a:t>A pályázó vállalja, hogy az ösztöndíjas időszakban – témavezető segítségével – egy kutatócsoport munkájába bekapcsolódva-, vagy egyénileg kutatómunkát végez </a:t>
            </a:r>
            <a:r>
              <a:rPr lang="hu-HU" sz="1600" b="1" dirty="0"/>
              <a:t>a felsőoktatási intézményben</a:t>
            </a:r>
            <a:r>
              <a:rPr lang="hu-HU" sz="1600" dirty="0"/>
              <a:t>, és az ösztöndíjas időszak alatt a fogadó magyarországi </a:t>
            </a:r>
            <a:r>
              <a:rPr lang="hu-HU" sz="1600" u="sng" dirty="0"/>
              <a:t>felsőoktatási intézményben közzéteszi a tudományos kutatási, fejlesztési munkája eredményeit</a:t>
            </a:r>
            <a:r>
              <a:rPr lang="hu-HU" sz="1600" dirty="0"/>
              <a:t>. </a:t>
            </a:r>
          </a:p>
          <a:p>
            <a:pPr algn="just"/>
            <a:r>
              <a:rPr lang="hu-HU" sz="1600" b="1" dirty="0"/>
              <a:t>Témavezető: </a:t>
            </a:r>
            <a:r>
              <a:rPr lang="hu-HU" sz="1600" dirty="0"/>
              <a:t>BME-vel jogviszonyban áll, vagy a VBK SZMSZ-ben meghatározott MTA kutatócsoportban dolgozik.</a:t>
            </a:r>
          </a:p>
          <a:p>
            <a:pPr algn="just"/>
            <a:r>
              <a:rPr lang="hu-HU" sz="1600" dirty="0"/>
              <a:t>A kutatási terv egy, már korábban megkezdett kutatás, művészeti alkotótevékenység folytatására is vonatkozhat. </a:t>
            </a:r>
          </a:p>
          <a:p>
            <a:r>
              <a:rPr lang="hu-HU" sz="1600" dirty="0"/>
              <a:t>Az ösztöndíjas jogviszony létesítésekor (szeptemberben) igazolni kell az aktív jogviszonyt!</a:t>
            </a:r>
          </a:p>
          <a:p>
            <a:r>
              <a:rPr lang="hu-HU" sz="1600" dirty="0"/>
              <a:t>Amennyiben a pályázó publikációs tevékenysége megtalálható az </a:t>
            </a:r>
            <a:r>
              <a:rPr lang="hu-HU" sz="1600" dirty="0" err="1"/>
              <a:t>MTMT-ben</a:t>
            </a:r>
            <a:r>
              <a:rPr lang="hu-HU" sz="1600" dirty="0"/>
              <a:t>, akkor elegendő a linket megadni.</a:t>
            </a:r>
            <a:endParaRPr lang="hu-HU" sz="1600" dirty="0">
              <a:solidFill>
                <a:srgbClr val="00FF00"/>
              </a:solidFill>
            </a:endParaRPr>
          </a:p>
          <a:p>
            <a:r>
              <a:rPr lang="hu-HU" sz="1600" dirty="0"/>
              <a:t>Az átlagon </a:t>
            </a:r>
            <a:r>
              <a:rPr lang="hu-HU" sz="1600" b="1" dirty="0"/>
              <a:t>súlyozott tanulmányi átlagot </a:t>
            </a:r>
            <a:r>
              <a:rPr lang="hu-HU" sz="1600" dirty="0"/>
              <a:t>értünk, erről (tanulmányi) igazolást kell benyújtani ÚNKP-1 és ÚNKP-2 kategóriákban.</a:t>
            </a:r>
          </a:p>
          <a:p>
            <a:r>
              <a:rPr lang="hu-HU" sz="1600" b="1" dirty="0"/>
              <a:t>Intézményi ÚNKP rendezvényen </a:t>
            </a:r>
            <a:r>
              <a:rPr lang="hu-HU" sz="1600" dirty="0"/>
              <a:t>való részvétel – mindenki számára kötelező! </a:t>
            </a:r>
          </a:p>
          <a:p>
            <a:endParaRPr lang="hu-HU" sz="1600" dirty="0">
              <a:solidFill>
                <a:srgbClr val="00FF00"/>
              </a:solidFill>
            </a:endParaRPr>
          </a:p>
          <a:p>
            <a:pPr marL="0" indent="0">
              <a:buNone/>
            </a:pPr>
            <a:endParaRPr lang="hu-HU" sz="1600" dirty="0"/>
          </a:p>
          <a:p>
            <a:endParaRPr lang="hu-HU" sz="1600" dirty="0"/>
          </a:p>
        </p:txBody>
      </p:sp>
      <p:cxnSp>
        <p:nvCxnSpPr>
          <p:cNvPr id="4" name="Egyenes összekötő 3"/>
          <p:cNvCxnSpPr/>
          <p:nvPr/>
        </p:nvCxnSpPr>
        <p:spPr>
          <a:xfrm>
            <a:off x="107950" y="981075"/>
            <a:ext cx="8856663" cy="0"/>
          </a:xfrm>
          <a:prstGeom prst="line">
            <a:avLst/>
          </a:prstGeom>
          <a:ln w="19050">
            <a:solidFill>
              <a:srgbClr val="A5002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 descr="H:\K+F+InfoPont\Logók\infopont_bme_hu_logo_04_inline_text.jpg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6529" r="15333" b="10866"/>
          <a:stretch/>
        </p:blipFill>
        <p:spPr bwMode="auto">
          <a:xfrm>
            <a:off x="93911" y="44449"/>
            <a:ext cx="669131" cy="89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ím 1"/>
          <p:cNvSpPr txBox="1">
            <a:spLocks/>
          </p:cNvSpPr>
          <p:nvPr/>
        </p:nvSpPr>
        <p:spPr>
          <a:xfrm>
            <a:off x="457200" y="-2738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4000" dirty="0"/>
              <a:t>Általános feltételek</a:t>
            </a:r>
          </a:p>
        </p:txBody>
      </p:sp>
      <p:pic>
        <p:nvPicPr>
          <p:cNvPr id="8" name="Kép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67" r="26850" b="15193"/>
          <a:stretch/>
        </p:blipFill>
        <p:spPr>
          <a:xfrm>
            <a:off x="8172399" y="44449"/>
            <a:ext cx="792213" cy="921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27951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66150" y="0"/>
            <a:ext cx="7620650" cy="1412776"/>
          </a:xfrm>
        </p:spPr>
        <p:txBody>
          <a:bodyPr>
            <a:noAutofit/>
          </a:bodyPr>
          <a:lstStyle/>
          <a:p>
            <a:r>
              <a:rPr lang="hu-HU" sz="3600" dirty="0"/>
              <a:t> Felsőoktatási Alapképzés Hallgatói Kutatói Ösztöndíj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584"/>
          </a:xfrm>
        </p:spPr>
        <p:txBody>
          <a:bodyPr>
            <a:noAutofit/>
          </a:bodyPr>
          <a:lstStyle/>
          <a:p>
            <a:pPr algn="just">
              <a:spcBef>
                <a:spcPts val="100"/>
              </a:spcBef>
            </a:pPr>
            <a:r>
              <a:rPr lang="hu-HU" sz="1400" b="1" dirty="0"/>
              <a:t>Cél: </a:t>
            </a:r>
            <a:r>
              <a:rPr lang="hu-HU" sz="1400" dirty="0"/>
              <a:t> A középiskolai tanulmányaikat sikeresen befejező, alapképzésben részt vevő, tehetséges hallgatók kutatási tevékenységének és </a:t>
            </a:r>
            <a:r>
              <a:rPr lang="hu-HU" sz="1400" b="1" dirty="0"/>
              <a:t>szakmai fejlődésének támogatása</a:t>
            </a:r>
            <a:r>
              <a:rPr lang="hu-HU" sz="1400" dirty="0"/>
              <a:t>, amelynek eredménye </a:t>
            </a:r>
            <a:r>
              <a:rPr lang="hu-HU" sz="1400" b="1" dirty="0"/>
              <a:t>tudományos cikk</a:t>
            </a:r>
            <a:r>
              <a:rPr lang="hu-HU" sz="1400" dirty="0"/>
              <a:t>, vagy </a:t>
            </a:r>
            <a:r>
              <a:rPr lang="hu-HU" sz="1400" b="1" dirty="0"/>
              <a:t>TDK-dolgozat</a:t>
            </a:r>
            <a:r>
              <a:rPr lang="hu-HU" sz="1400" dirty="0"/>
              <a:t>, egyéb – az adott tudományágban releváns – tudományos, műszaki vagy művészi alkotás, továbbá a </a:t>
            </a:r>
            <a:r>
              <a:rPr lang="hu-HU" sz="1400" b="1" dirty="0"/>
              <a:t>mester tanulmányok megkezdésére való felkészülés</a:t>
            </a:r>
            <a:r>
              <a:rPr lang="hu-HU" sz="1400" dirty="0"/>
              <a:t>. </a:t>
            </a:r>
          </a:p>
          <a:p>
            <a:pPr>
              <a:spcBef>
                <a:spcPts val="100"/>
              </a:spcBef>
            </a:pPr>
            <a:endParaRPr lang="en-GB" sz="1400" dirty="0"/>
          </a:p>
          <a:p>
            <a:pPr>
              <a:spcBef>
                <a:spcPts val="100"/>
              </a:spcBef>
            </a:pPr>
            <a:r>
              <a:rPr lang="hu-HU" sz="1400" dirty="0"/>
              <a:t>Az ösztöndíj összege:  </a:t>
            </a:r>
            <a:r>
              <a:rPr lang="hu-HU" sz="1400" b="1" dirty="0"/>
              <a:t>100.000 Ft/hó/fő</a:t>
            </a:r>
          </a:p>
          <a:p>
            <a:pPr marL="0" indent="0">
              <a:spcBef>
                <a:spcPts val="100"/>
              </a:spcBef>
              <a:buNone/>
            </a:pPr>
            <a:endParaRPr lang="hu-HU" sz="1400" b="1" dirty="0"/>
          </a:p>
          <a:p>
            <a:pPr>
              <a:spcBef>
                <a:spcPts val="100"/>
              </a:spcBef>
            </a:pPr>
            <a:r>
              <a:rPr lang="hu-HU" sz="1400" b="1" dirty="0"/>
              <a:t>I. típusú pályázat </a:t>
            </a:r>
            <a:r>
              <a:rPr lang="hu-HU" sz="1400" dirty="0"/>
              <a:t>a leendő felsőbb évesek, felsőoktatási intézménnyel hallgatói jogviszonyban állnak </a:t>
            </a:r>
          </a:p>
          <a:p>
            <a:pPr lvl="1">
              <a:spcBef>
                <a:spcPts val="100"/>
              </a:spcBef>
            </a:pPr>
            <a:r>
              <a:rPr lang="hu-HU" sz="1400" dirty="0"/>
              <a:t>az utolsó két lezárt félévének súlyozott tanulmányi átlaga, lezárt félévenként, legalább „3.51” minősítésű</a:t>
            </a:r>
          </a:p>
          <a:p>
            <a:pPr>
              <a:spcBef>
                <a:spcPts val="100"/>
              </a:spcBef>
            </a:pPr>
            <a:r>
              <a:rPr lang="hu-HU" sz="1400" b="1" dirty="0"/>
              <a:t>II. típusú pályázat </a:t>
            </a:r>
            <a:r>
              <a:rPr lang="hu-HU" sz="1400" dirty="0"/>
              <a:t>a leendő első évesek alapképzésen hallgatói jogviszonyt létesítenek legkésőbb </a:t>
            </a:r>
            <a:r>
              <a:rPr lang="hu-HU" sz="1400" dirty="0">
                <a:solidFill>
                  <a:srgbClr val="FF0000"/>
                </a:solidFill>
              </a:rPr>
              <a:t>szeptember 21-ig.</a:t>
            </a:r>
            <a:endParaRPr lang="hu-HU" sz="1400" dirty="0">
              <a:solidFill>
                <a:srgbClr val="00FF00"/>
              </a:solidFill>
            </a:endParaRPr>
          </a:p>
          <a:p>
            <a:pPr lvl="1">
              <a:spcBef>
                <a:spcPts val="100"/>
              </a:spcBef>
            </a:pPr>
            <a:r>
              <a:rPr lang="hu-HU" sz="1400" dirty="0"/>
              <a:t>a középfokú képzésben teljesített tanulmányi eredményének utolsó két lezárt félévi átlaga, lezárt félévenként, legalább „4.00” minősítésű legyen.</a:t>
            </a:r>
          </a:p>
          <a:p>
            <a:pPr>
              <a:spcBef>
                <a:spcPts val="100"/>
              </a:spcBef>
            </a:pPr>
            <a:endParaRPr lang="hu-HU" sz="1400" dirty="0"/>
          </a:p>
          <a:p>
            <a:pPr marL="0" lvl="1" indent="0">
              <a:spcBef>
                <a:spcPts val="100"/>
              </a:spcBef>
              <a:buNone/>
            </a:pPr>
            <a:r>
              <a:rPr lang="hu-HU" sz="1400" b="1" dirty="0"/>
              <a:t>Amennyiben a pályázó kizárólag egy lezárt félévvel rendelkezik, úgy lezárt félévének súlyozott tanulmányi átlagát kell figyelembe venni!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hu-HU" sz="1400" dirty="0"/>
              <a:t>A kutatási tervhez szükség van ajánlásra!  ( A Témavezetői nyilatkozat)</a:t>
            </a:r>
          </a:p>
          <a:p>
            <a:pPr marL="0" indent="0">
              <a:spcBef>
                <a:spcPts val="100"/>
              </a:spcBef>
              <a:buNone/>
            </a:pPr>
            <a:endParaRPr lang="hu-HU" sz="1400" dirty="0"/>
          </a:p>
          <a:p>
            <a:pPr marL="0" indent="0">
              <a:spcBef>
                <a:spcPts val="100"/>
              </a:spcBef>
              <a:buNone/>
            </a:pPr>
            <a:r>
              <a:rPr lang="hu-HU" sz="1400" b="1" dirty="0"/>
              <a:t>Kötelező vállalások:</a:t>
            </a:r>
          </a:p>
          <a:p>
            <a:pPr>
              <a:spcBef>
                <a:spcPts val="100"/>
              </a:spcBef>
              <a:buFontTx/>
              <a:buChar char="-"/>
            </a:pPr>
            <a:r>
              <a:rPr lang="hu-HU" sz="1400" dirty="0"/>
              <a:t>Intézményi ÚNKP rendezvényen való részvétel</a:t>
            </a:r>
          </a:p>
          <a:p>
            <a:pPr>
              <a:spcBef>
                <a:spcPts val="100"/>
              </a:spcBef>
              <a:buFontTx/>
              <a:buChar char="-"/>
            </a:pPr>
            <a:r>
              <a:rPr lang="hu-HU" sz="1400" dirty="0"/>
              <a:t>II. típusnál: havonta legalább 1 szakirodalom feldolgozása </a:t>
            </a:r>
          </a:p>
          <a:p>
            <a:pPr>
              <a:spcBef>
                <a:spcPts val="100"/>
              </a:spcBef>
              <a:buFontTx/>
              <a:buChar char="-"/>
            </a:pPr>
            <a:r>
              <a:rPr lang="hu-HU" sz="1400" dirty="0"/>
              <a:t>Havi legalább 1 személyes/online konzultáció a témavezetővel, konzultációs lap vezetése igazolja</a:t>
            </a:r>
          </a:p>
          <a:p>
            <a:pPr>
              <a:spcBef>
                <a:spcPts val="100"/>
              </a:spcBef>
            </a:pPr>
            <a:endParaRPr lang="hu-HU" sz="1400" dirty="0"/>
          </a:p>
          <a:p>
            <a:pPr>
              <a:spcBef>
                <a:spcPts val="100"/>
              </a:spcBef>
            </a:pPr>
            <a:endParaRPr lang="hu-HU" sz="1400" dirty="0"/>
          </a:p>
        </p:txBody>
      </p:sp>
      <p:cxnSp>
        <p:nvCxnSpPr>
          <p:cNvPr id="4" name="Egyenes összekötő 3"/>
          <p:cNvCxnSpPr/>
          <p:nvPr/>
        </p:nvCxnSpPr>
        <p:spPr>
          <a:xfrm>
            <a:off x="107950" y="1268760"/>
            <a:ext cx="8856663" cy="0"/>
          </a:xfrm>
          <a:prstGeom prst="line">
            <a:avLst/>
          </a:prstGeom>
          <a:ln w="19050">
            <a:solidFill>
              <a:srgbClr val="A5002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 descr="H:\K+F+InfoPont\Logók\infopont_bme_hu_logo_04_inline_text.jpg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6529" r="15333" b="10866"/>
          <a:stretch/>
        </p:blipFill>
        <p:spPr bwMode="auto">
          <a:xfrm>
            <a:off x="93911" y="44624"/>
            <a:ext cx="877689" cy="1170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Kép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67" r="26850" b="15193"/>
          <a:stretch/>
        </p:blipFill>
        <p:spPr>
          <a:xfrm>
            <a:off x="8172399" y="44449"/>
            <a:ext cx="792213" cy="921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157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328592"/>
          </a:xfrm>
        </p:spPr>
        <p:txBody>
          <a:bodyPr>
            <a:noAutofit/>
          </a:bodyPr>
          <a:lstStyle/>
          <a:p>
            <a:pPr algn="just">
              <a:spcBef>
                <a:spcPts val="100"/>
              </a:spcBef>
            </a:pPr>
            <a:r>
              <a:rPr lang="hu-HU" sz="1600" b="1" dirty="0"/>
              <a:t>Cél: </a:t>
            </a:r>
            <a:r>
              <a:rPr lang="hu-HU" sz="1600" dirty="0"/>
              <a:t>a mester (osztatlan) képzésben részt vevő, </a:t>
            </a:r>
            <a:r>
              <a:rPr lang="hu-HU" sz="1600" b="1" dirty="0"/>
              <a:t>tehetséges hallgatók kutatási tevékenységének</a:t>
            </a:r>
            <a:r>
              <a:rPr lang="hu-HU" sz="1600" dirty="0"/>
              <a:t> és szakmai fejlődésének </a:t>
            </a:r>
            <a:r>
              <a:rPr lang="hu-HU" sz="1600" b="1" dirty="0"/>
              <a:t>támogatása</a:t>
            </a:r>
            <a:r>
              <a:rPr lang="hu-HU" sz="1600" dirty="0"/>
              <a:t>, amelynek eredménye </a:t>
            </a:r>
            <a:r>
              <a:rPr lang="hu-HU" sz="1600" b="1" dirty="0"/>
              <a:t>publikáció </a:t>
            </a:r>
            <a:r>
              <a:rPr lang="hu-HU" sz="1600" dirty="0"/>
              <a:t>(tudományos cikk, vagy TDK-dolgozat), egyéb – az adott tudományágban releváns – tudományos, műszaki vagy művészi alkotás, továbbá a </a:t>
            </a:r>
            <a:r>
              <a:rPr lang="hu-HU" sz="1600" b="1" dirty="0"/>
              <a:t>doktori tanulmányok megkezdésére való felkészülés</a:t>
            </a:r>
            <a:r>
              <a:rPr lang="hu-HU" sz="1600" dirty="0"/>
              <a:t>.</a:t>
            </a:r>
          </a:p>
          <a:p>
            <a:pPr>
              <a:spcBef>
                <a:spcPts val="100"/>
              </a:spcBef>
            </a:pPr>
            <a:endParaRPr lang="en-GB" sz="1600" dirty="0"/>
          </a:p>
          <a:p>
            <a:pPr>
              <a:spcBef>
                <a:spcPts val="100"/>
              </a:spcBef>
            </a:pPr>
            <a:r>
              <a:rPr lang="hu-HU" sz="1600" dirty="0"/>
              <a:t>Az ösztöndíj összege: </a:t>
            </a:r>
            <a:r>
              <a:rPr lang="hu-HU" sz="1600" b="1" dirty="0"/>
              <a:t>100.000 Ft/hó/fő.  III. típusú pályázatnál 150 000 Ft /hó/fő.</a:t>
            </a:r>
            <a:endParaRPr lang="hu-HU" sz="1600" dirty="0"/>
          </a:p>
          <a:p>
            <a:pPr>
              <a:spcBef>
                <a:spcPts val="100"/>
              </a:spcBef>
            </a:pPr>
            <a:endParaRPr lang="hu-HU" sz="1600" dirty="0"/>
          </a:p>
          <a:p>
            <a:pPr>
              <a:spcBef>
                <a:spcPts val="100"/>
              </a:spcBef>
            </a:pPr>
            <a:r>
              <a:rPr lang="hu-HU" sz="1600" b="1" dirty="0"/>
              <a:t>Az „I.” típusú tudományos pályázat </a:t>
            </a:r>
            <a:r>
              <a:rPr lang="hu-HU" sz="1600" dirty="0"/>
              <a:t>(leendő felsőbb évesek) a felsőoktatási intézménnyel </a:t>
            </a:r>
            <a:r>
              <a:rPr lang="hu-HU" sz="1600" b="1" dirty="0"/>
              <a:t>aktív </a:t>
            </a:r>
            <a:r>
              <a:rPr lang="hu-HU" sz="1600" dirty="0"/>
              <a:t>hallgatói jogviszonyban állnak: </a:t>
            </a:r>
          </a:p>
          <a:p>
            <a:pPr lvl="1">
              <a:spcBef>
                <a:spcPts val="100"/>
              </a:spcBef>
            </a:pPr>
            <a:r>
              <a:rPr lang="hu-HU" sz="1600" dirty="0"/>
              <a:t>utolsó két lezárt félévének súlyozott tanulmányi átlaga, lezárt félévenként, legalább „3.51” minősítésű legyen</a:t>
            </a:r>
          </a:p>
          <a:p>
            <a:pPr>
              <a:spcBef>
                <a:spcPts val="100"/>
              </a:spcBef>
            </a:pPr>
            <a:r>
              <a:rPr lang="hu-HU" sz="1600" b="1" dirty="0"/>
              <a:t>A „II.” típusú tudományos pályázat esetén </a:t>
            </a:r>
            <a:r>
              <a:rPr lang="hu-HU" sz="1600" dirty="0"/>
              <a:t>(leendő első évesek) mester (osztatlan) képzésére jelentkeznek és az intézmény mester (osztatlan) képzésén, legkésőbb </a:t>
            </a:r>
            <a:r>
              <a:rPr lang="hu-HU" sz="1600" dirty="0">
                <a:solidFill>
                  <a:srgbClr val="FF0000"/>
                </a:solidFill>
              </a:rPr>
              <a:t>szeptember 21-ig </a:t>
            </a:r>
            <a:r>
              <a:rPr lang="hu-HU" sz="1600" dirty="0"/>
              <a:t>várhatóan hallgatói jogviszonyt létesítenek:</a:t>
            </a:r>
            <a:endParaRPr lang="hu-HU" sz="1600" dirty="0">
              <a:solidFill>
                <a:srgbClr val="00FF00"/>
              </a:solidFill>
            </a:endParaRPr>
          </a:p>
          <a:p>
            <a:pPr lvl="1">
              <a:spcBef>
                <a:spcPts val="100"/>
              </a:spcBef>
            </a:pPr>
            <a:r>
              <a:rPr lang="hu-HU" sz="1600" dirty="0"/>
              <a:t>utolsó két lezárt félévének súlyozott tanulmányi átlaga, lezárt félévenként, legalább „3.51” minősítésű legyen</a:t>
            </a:r>
          </a:p>
          <a:p>
            <a:pPr marL="457200" lvl="1" indent="0">
              <a:spcBef>
                <a:spcPts val="100"/>
              </a:spcBef>
              <a:buNone/>
            </a:pPr>
            <a:r>
              <a:rPr lang="hu-HU" sz="1600" b="1" dirty="0"/>
              <a:t>A „III.” típusú tudományos pályázat </a:t>
            </a:r>
            <a:r>
              <a:rPr lang="hu-HU" sz="1600" dirty="0"/>
              <a:t>mester képzéses hallgatók, akik utolsó tanévüknek tanulmányaival párhuzamosan doktori képzés részét képező felkészülésben is részt vesznek</a:t>
            </a:r>
          </a:p>
          <a:p>
            <a:pPr lvl="1">
              <a:spcBef>
                <a:spcPts val="100"/>
              </a:spcBef>
              <a:buNone/>
            </a:pPr>
            <a:endParaRPr lang="hu-HU" sz="1400" dirty="0"/>
          </a:p>
          <a:p>
            <a:pPr marL="0" lvl="1" indent="0">
              <a:spcBef>
                <a:spcPts val="100"/>
              </a:spcBef>
              <a:buNone/>
            </a:pPr>
            <a:r>
              <a:rPr lang="hu-HU" sz="1400" b="1" dirty="0"/>
              <a:t>Amennyiben a pályázó kizárólag egy lezárt félévvel rendelkezik, úgy lezárt félévének súlyozott tanulmányi átlagát kell figyelembe venni.</a:t>
            </a:r>
          </a:p>
          <a:p>
            <a:pPr marL="457200" lvl="1" indent="0">
              <a:spcBef>
                <a:spcPts val="100"/>
              </a:spcBef>
              <a:buNone/>
            </a:pPr>
            <a:endParaRPr lang="hu-HU" sz="1400" dirty="0"/>
          </a:p>
        </p:txBody>
      </p:sp>
      <p:sp>
        <p:nvSpPr>
          <p:cNvPr id="7" name="Cím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Autofit/>
          </a:bodyPr>
          <a:lstStyle/>
          <a:p>
            <a:r>
              <a:rPr lang="hu-HU" sz="3600" dirty="0"/>
              <a:t> Felsőoktatási Mesterképzés Hallgatói Kutatói Ösztöndíj</a:t>
            </a:r>
          </a:p>
        </p:txBody>
      </p:sp>
      <p:cxnSp>
        <p:nvCxnSpPr>
          <p:cNvPr id="6" name="Egyenes összekötő 5"/>
          <p:cNvCxnSpPr/>
          <p:nvPr/>
        </p:nvCxnSpPr>
        <p:spPr>
          <a:xfrm>
            <a:off x="107950" y="1268760"/>
            <a:ext cx="8856663" cy="0"/>
          </a:xfrm>
          <a:prstGeom prst="line">
            <a:avLst/>
          </a:prstGeom>
          <a:ln w="19050">
            <a:solidFill>
              <a:srgbClr val="A5002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H:\K+F+InfoPont\Logók\infopont_bme_hu_logo_04_inline_text.jpg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6529" r="15333" b="10866"/>
          <a:stretch/>
        </p:blipFill>
        <p:spPr bwMode="auto">
          <a:xfrm>
            <a:off x="93911" y="44624"/>
            <a:ext cx="877689" cy="1170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Kép 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67" r="26850" b="15193"/>
          <a:stretch/>
        </p:blipFill>
        <p:spPr>
          <a:xfrm>
            <a:off x="8172399" y="44449"/>
            <a:ext cx="792213" cy="921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9123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0768"/>
          </a:xfrm>
        </p:spPr>
        <p:txBody>
          <a:bodyPr>
            <a:noAutofit/>
          </a:bodyPr>
          <a:lstStyle/>
          <a:p>
            <a:r>
              <a:rPr lang="hu-HU" sz="3600" dirty="0"/>
              <a:t> Felsőoktatási Doktori Hallgatói,</a:t>
            </a:r>
            <a:br>
              <a:rPr lang="hu-HU" sz="3600" dirty="0"/>
            </a:br>
            <a:r>
              <a:rPr lang="hu-HU" sz="3600" dirty="0"/>
              <a:t>Kutatói Ösztöndíj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19" y="1584176"/>
            <a:ext cx="8713093" cy="5273824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hu-HU" sz="1400" b="1" dirty="0"/>
              <a:t>Cél: </a:t>
            </a:r>
            <a:r>
              <a:rPr lang="hu-HU" sz="1400" dirty="0"/>
              <a:t>a </a:t>
            </a:r>
            <a:r>
              <a:rPr lang="hu-HU" sz="1400" b="1" dirty="0"/>
              <a:t>kiemelkedő tudományos eredményeket felmutató</a:t>
            </a:r>
            <a:r>
              <a:rPr lang="hu-HU" sz="1400" dirty="0"/>
              <a:t> doktori képzésben részt vevő hallgatók  kutatási tevékenységének és </a:t>
            </a:r>
            <a:r>
              <a:rPr lang="hu-HU" sz="1400" b="1" dirty="0"/>
              <a:t>szakmai fejlődésének támogatása</a:t>
            </a:r>
            <a:r>
              <a:rPr lang="hu-HU" sz="1400" dirty="0"/>
              <a:t>, amelynek eredménye magas színvonalú, figyelemre méltó </a:t>
            </a:r>
            <a:r>
              <a:rPr lang="hu-HU" sz="1400" b="1" dirty="0"/>
              <a:t>publikáció</a:t>
            </a:r>
            <a:r>
              <a:rPr lang="hu-HU" sz="1400" dirty="0"/>
              <a:t>, egyéb tudományos, műszaki alkotás, valamint a </a:t>
            </a:r>
            <a:r>
              <a:rPr lang="hu-HU" sz="1400" b="1" dirty="0"/>
              <a:t>doktori disszertáció </a:t>
            </a:r>
            <a:r>
              <a:rPr lang="hu-HU" sz="1400" dirty="0"/>
              <a:t>megfelelő elkészítése, </a:t>
            </a:r>
            <a:r>
              <a:rPr lang="hu-HU" sz="1400" b="1" dirty="0"/>
              <a:t>megalapozása</a:t>
            </a:r>
            <a:r>
              <a:rPr lang="hu-HU" sz="1400" dirty="0"/>
              <a:t>.</a:t>
            </a:r>
          </a:p>
          <a:p>
            <a:pPr algn="just">
              <a:spcBef>
                <a:spcPts val="0"/>
              </a:spcBef>
            </a:pPr>
            <a:endParaRPr lang="hu-HU" sz="1400" dirty="0"/>
          </a:p>
          <a:p>
            <a:pPr algn="just">
              <a:spcBef>
                <a:spcPts val="0"/>
              </a:spcBef>
            </a:pPr>
            <a:r>
              <a:rPr lang="hu-HU" sz="1400" dirty="0"/>
              <a:t>A</a:t>
            </a:r>
            <a:r>
              <a:rPr lang="en-GB" sz="1400" dirty="0"/>
              <a:t> </a:t>
            </a:r>
            <a:r>
              <a:rPr lang="en-GB" sz="1400" dirty="0" err="1"/>
              <a:t>doktori</a:t>
            </a:r>
            <a:r>
              <a:rPr lang="en-GB" sz="1400" dirty="0"/>
              <a:t> </a:t>
            </a:r>
            <a:r>
              <a:rPr lang="en-GB" sz="1400" dirty="0" err="1"/>
              <a:t>tanulmányok</a:t>
            </a:r>
            <a:r>
              <a:rPr lang="en-GB" sz="1400" dirty="0"/>
              <a:t> </a:t>
            </a:r>
            <a:r>
              <a:rPr lang="en-GB" sz="1400" dirty="0" err="1"/>
              <a:t>által</a:t>
            </a:r>
            <a:r>
              <a:rPr lang="en-GB" sz="1400" dirty="0"/>
              <a:t> </a:t>
            </a:r>
            <a:r>
              <a:rPr lang="en-GB" sz="1400" dirty="0" err="1"/>
              <a:t>megkövetelt</a:t>
            </a:r>
            <a:r>
              <a:rPr lang="en-GB" sz="1400" dirty="0"/>
              <a:t> </a:t>
            </a:r>
            <a:r>
              <a:rPr lang="en-GB" sz="1400" dirty="0" err="1"/>
              <a:t>kutatómunkán</a:t>
            </a:r>
            <a:r>
              <a:rPr lang="en-GB" sz="1400" dirty="0"/>
              <a:t> </a:t>
            </a:r>
            <a:r>
              <a:rPr lang="en-GB" sz="1400" dirty="0" err="1"/>
              <a:t>felüli</a:t>
            </a:r>
            <a:r>
              <a:rPr lang="en-GB" sz="1400" dirty="0"/>
              <a:t> </a:t>
            </a:r>
            <a:r>
              <a:rPr lang="en-GB" sz="1400" b="1" dirty="0"/>
              <a:t>extra </a:t>
            </a:r>
            <a:r>
              <a:rPr lang="en-GB" sz="1400" b="1" dirty="0" err="1"/>
              <a:t>kutatási</a:t>
            </a:r>
            <a:r>
              <a:rPr lang="en-GB" sz="1400" b="1" dirty="0"/>
              <a:t> </a:t>
            </a:r>
            <a:r>
              <a:rPr lang="en-GB" sz="1400" b="1" dirty="0" err="1"/>
              <a:t>tevékenység</a:t>
            </a:r>
            <a:r>
              <a:rPr lang="en-GB" sz="1400" b="1" dirty="0"/>
              <a:t> </a:t>
            </a:r>
            <a:r>
              <a:rPr lang="en-GB" sz="1400" dirty="0" err="1"/>
              <a:t>legyen</a:t>
            </a:r>
            <a:r>
              <a:rPr lang="hu-HU" sz="1400" dirty="0"/>
              <a:t>!</a:t>
            </a:r>
            <a:r>
              <a:rPr lang="en-GB" sz="1400" dirty="0"/>
              <a:t> </a:t>
            </a:r>
            <a:br>
              <a:rPr lang="hu-HU" sz="1400" dirty="0"/>
            </a:br>
            <a:r>
              <a:rPr lang="hu-HU" sz="1400" dirty="0"/>
              <a:t>A doktori tanulmányok által megkövetelt kutatómunkán felül hogyan tervezi megvalósítani (folyóiratcikk, előadás, poszter, pályázati vagy vállalati K+F szerződéshez kapcsolódó kutatási jelentés, stb.), amely nem képezi a doktori eljárás indításának feltételét és amely eléréséhez kifizetésben nem részesül. (</a:t>
            </a:r>
            <a:r>
              <a:rPr lang="hu-HU" sz="1400" dirty="0">
                <a:solidFill>
                  <a:srgbClr val="00B050"/>
                </a:solidFill>
              </a:rPr>
              <a:t>A közlemények beszámítására vonatkozóan l. még a tudományos </a:t>
            </a:r>
            <a:r>
              <a:rPr lang="hu-HU" sz="1400" dirty="0" err="1">
                <a:solidFill>
                  <a:srgbClr val="00B050"/>
                </a:solidFill>
              </a:rPr>
              <a:t>dékánhelyettes</a:t>
            </a:r>
            <a:r>
              <a:rPr lang="hu-HU" sz="1400" dirty="0">
                <a:solidFill>
                  <a:srgbClr val="00B050"/>
                </a:solidFill>
              </a:rPr>
              <a:t> előadásában: Extra kutatási teljesítmény</a:t>
            </a:r>
            <a:r>
              <a:rPr lang="hu-HU" sz="1400" dirty="0"/>
              <a:t>.)</a:t>
            </a:r>
          </a:p>
          <a:p>
            <a:pPr marL="0" indent="0">
              <a:spcBef>
                <a:spcPts val="100"/>
              </a:spcBef>
              <a:buNone/>
            </a:pPr>
            <a:endParaRPr lang="en-GB" sz="1400" dirty="0"/>
          </a:p>
          <a:p>
            <a:pPr>
              <a:spcBef>
                <a:spcPts val="100"/>
              </a:spcBef>
            </a:pPr>
            <a:r>
              <a:rPr lang="hu-HU" sz="1400" b="1" dirty="0"/>
              <a:t>Az ösztöndíj összege: 100.000 Ft/hó/fő. </a:t>
            </a:r>
          </a:p>
          <a:p>
            <a:pPr marL="457200" lvl="1" indent="0">
              <a:spcBef>
                <a:spcPts val="100"/>
              </a:spcBef>
              <a:buNone/>
            </a:pPr>
            <a:endParaRPr lang="en-GB" sz="1400" dirty="0"/>
          </a:p>
          <a:p>
            <a:pPr>
              <a:spcBef>
                <a:spcPts val="100"/>
              </a:spcBef>
            </a:pPr>
            <a:r>
              <a:rPr lang="hu-HU" sz="1400" b="1" dirty="0"/>
              <a:t>„I.” típusú pályázat</a:t>
            </a:r>
            <a:r>
              <a:rPr lang="hu-HU" sz="1400" dirty="0"/>
              <a:t>: 2022/2023 doktori képzésre felvételi jelentkezési kérelmet nyújtottak </a:t>
            </a:r>
            <a:r>
              <a:rPr lang="hu-HU" sz="1400" dirty="0">
                <a:solidFill>
                  <a:srgbClr val="FF0000"/>
                </a:solidFill>
              </a:rPr>
              <a:t>be bármely munkarendben, </a:t>
            </a:r>
            <a:r>
              <a:rPr lang="hu-HU" sz="1400" dirty="0"/>
              <a:t>vagy szándékoznak benyújtani. </a:t>
            </a:r>
          </a:p>
          <a:p>
            <a:pPr>
              <a:spcBef>
                <a:spcPts val="100"/>
              </a:spcBef>
            </a:pPr>
            <a:r>
              <a:rPr lang="hu-HU" sz="1400" b="1" dirty="0"/>
              <a:t>„II.” típusú pályázat: </a:t>
            </a:r>
            <a:r>
              <a:rPr lang="hu-HU" sz="1400" dirty="0"/>
              <a:t>hallgatói jogviszonyban állnak és komplex vizsgájukat az ösztöndíjas jogviszony kezdetéig teljesítik. </a:t>
            </a:r>
          </a:p>
          <a:p>
            <a:pPr>
              <a:spcBef>
                <a:spcPts val="100"/>
              </a:spcBef>
            </a:pPr>
            <a:r>
              <a:rPr lang="hu-HU" sz="1400" b="1" dirty="0"/>
              <a:t>Kötelező vállalások:</a:t>
            </a:r>
          </a:p>
          <a:p>
            <a:pPr>
              <a:spcBef>
                <a:spcPts val="100"/>
              </a:spcBef>
              <a:buFontTx/>
              <a:buChar char="-"/>
            </a:pPr>
            <a:r>
              <a:rPr lang="hu-HU" sz="1400" b="1" dirty="0"/>
              <a:t>5 vagy 7 hónapos ösztöndíjas</a:t>
            </a:r>
            <a:r>
              <a:rPr lang="hu-HU" sz="1400" dirty="0"/>
              <a:t> jogviszony esetén kutatási tevékenység eredményeit elegendő intézményi ÚNKP rendezvényen és intézményen kívüli szakmai rendezvényen, fórumon ismertetni.</a:t>
            </a:r>
          </a:p>
          <a:p>
            <a:pPr>
              <a:spcBef>
                <a:spcPts val="100"/>
              </a:spcBef>
              <a:buNone/>
            </a:pPr>
            <a:r>
              <a:rPr lang="hu-HU" sz="1400" dirty="0"/>
              <a:t>-	</a:t>
            </a:r>
            <a:r>
              <a:rPr lang="hu-HU" sz="1400" b="1" dirty="0"/>
              <a:t>12 hónapos ösztöndíjas </a:t>
            </a:r>
            <a:r>
              <a:rPr lang="hu-HU" sz="1400" dirty="0"/>
              <a:t>A pályázat keretében támogatott kutatási tervben vállalt kutatási tevékenységhez kapcsolódó hazai és nemzetközi, szakfolyóiratba leadott, magyar és idegen nyelvű közlemény, cikk, monográfia, könyv, könyvfejezet. A konferenciakötetek és egyéb publikált tanulmányok, nyomtatott és elektronikus folyóiratokban </a:t>
            </a:r>
            <a:r>
              <a:rPr lang="hu-HU" sz="1400" b="1" dirty="0"/>
              <a:t> </a:t>
            </a:r>
            <a:r>
              <a:rPr lang="hu-HU" sz="1400" dirty="0"/>
              <a:t>leadott közlemény.</a:t>
            </a:r>
          </a:p>
          <a:p>
            <a:pPr>
              <a:spcBef>
                <a:spcPts val="100"/>
              </a:spcBef>
              <a:buFontTx/>
              <a:buChar char="-"/>
            </a:pPr>
            <a:endParaRPr lang="hu-HU" sz="1600" dirty="0"/>
          </a:p>
          <a:p>
            <a:pPr>
              <a:spcBef>
                <a:spcPts val="100"/>
              </a:spcBef>
            </a:pPr>
            <a:endParaRPr lang="hu-HU" sz="1600" dirty="0"/>
          </a:p>
          <a:p>
            <a:pPr>
              <a:spcBef>
                <a:spcPts val="100"/>
              </a:spcBef>
              <a:buNone/>
            </a:pPr>
            <a:endParaRPr lang="en-GB" sz="1600" dirty="0"/>
          </a:p>
        </p:txBody>
      </p:sp>
      <p:cxnSp>
        <p:nvCxnSpPr>
          <p:cNvPr id="6" name="Egyenes összekötő 5"/>
          <p:cNvCxnSpPr/>
          <p:nvPr/>
        </p:nvCxnSpPr>
        <p:spPr>
          <a:xfrm>
            <a:off x="107950" y="1268760"/>
            <a:ext cx="8856663" cy="0"/>
          </a:xfrm>
          <a:prstGeom prst="line">
            <a:avLst/>
          </a:prstGeom>
          <a:ln w="19050">
            <a:solidFill>
              <a:srgbClr val="A5002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H:\K+F+InfoPont\Logók\infopont_bme_hu_logo_04_inline_text.jpg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6529" r="15333" b="10866"/>
          <a:stretch/>
        </p:blipFill>
        <p:spPr bwMode="auto">
          <a:xfrm>
            <a:off x="93911" y="44624"/>
            <a:ext cx="877689" cy="1170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Kép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67" r="26850" b="15193"/>
          <a:stretch/>
        </p:blipFill>
        <p:spPr>
          <a:xfrm>
            <a:off x="8172399" y="44449"/>
            <a:ext cx="792213" cy="921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9123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Felsőoktatási </a:t>
            </a:r>
            <a:r>
              <a:rPr lang="hu-HU" dirty="0" err="1"/>
              <a:t>Doktorvárományosi</a:t>
            </a:r>
            <a:br>
              <a:rPr lang="hu-HU" dirty="0"/>
            </a:br>
            <a:r>
              <a:rPr lang="hu-HU" dirty="0"/>
              <a:t>Posztdoktori Ösztöndíj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spcBef>
                <a:spcPts val="0"/>
              </a:spcBef>
            </a:pPr>
            <a:r>
              <a:rPr lang="hu-HU" sz="1600" b="1" dirty="0"/>
              <a:t>Cél: </a:t>
            </a:r>
            <a:r>
              <a:rPr lang="hu-HU" sz="1600" dirty="0"/>
              <a:t>a kiemelkedő tudományos és művészi eredményeket felmutató </a:t>
            </a:r>
            <a:r>
              <a:rPr lang="hu-HU" sz="1600" b="1" dirty="0" err="1"/>
              <a:t>doktorvárományosok</a:t>
            </a:r>
            <a:r>
              <a:rPr lang="hu-HU" sz="1600" dirty="0"/>
              <a:t> és </a:t>
            </a:r>
            <a:r>
              <a:rPr lang="hu-HU" sz="1600" b="1" dirty="0"/>
              <a:t>posztdoktorok</a:t>
            </a:r>
            <a:r>
              <a:rPr lang="hu-HU" sz="1600" dirty="0"/>
              <a:t> kutatási és alkotó tevékenységének és </a:t>
            </a:r>
            <a:r>
              <a:rPr lang="hu-HU" sz="1600" b="1" dirty="0"/>
              <a:t>szakmai fejlődésének támogatása</a:t>
            </a:r>
            <a:r>
              <a:rPr lang="hu-HU" sz="1600" dirty="0"/>
              <a:t>, amelynek eredménye magas színvonalú, figyelemre méltó publikáció, egyéb – az adott tudományágban releváns – tudományos, műszaki vagy művészi alkotás, valamint </a:t>
            </a:r>
            <a:r>
              <a:rPr lang="hu-HU" sz="1600" dirty="0" err="1"/>
              <a:t>doktorvárományosok</a:t>
            </a:r>
            <a:r>
              <a:rPr lang="hu-HU" sz="1600" dirty="0"/>
              <a:t> esetén a </a:t>
            </a:r>
            <a:r>
              <a:rPr lang="hu-HU" sz="1600" b="1" dirty="0"/>
              <a:t>doktori disszertáció </a:t>
            </a:r>
            <a:r>
              <a:rPr lang="hu-HU" sz="1600" dirty="0"/>
              <a:t>megírása.  </a:t>
            </a:r>
          </a:p>
          <a:p>
            <a:pPr algn="just">
              <a:spcBef>
                <a:spcPts val="0"/>
              </a:spcBef>
              <a:buNone/>
            </a:pPr>
            <a:r>
              <a:rPr lang="hu-HU" sz="1600" dirty="0"/>
              <a:t> </a:t>
            </a:r>
            <a:endParaRPr lang="en-GB" sz="1600" dirty="0"/>
          </a:p>
          <a:p>
            <a:pPr>
              <a:spcBef>
                <a:spcPts val="100"/>
              </a:spcBef>
            </a:pPr>
            <a:r>
              <a:rPr lang="hu-HU" sz="1600" b="1" dirty="0"/>
              <a:t>Az ösztöndíj összege: 200.000 Ft/hó/fő. </a:t>
            </a:r>
          </a:p>
          <a:p>
            <a:pPr marL="457200" lvl="1" indent="0">
              <a:spcBef>
                <a:spcPts val="100"/>
              </a:spcBef>
              <a:buNone/>
            </a:pPr>
            <a:endParaRPr lang="en-GB" sz="1600" dirty="0"/>
          </a:p>
          <a:p>
            <a:pPr>
              <a:spcBef>
                <a:spcPts val="100"/>
              </a:spcBef>
            </a:pPr>
            <a:r>
              <a:rPr lang="hu-HU" sz="1600" b="1" dirty="0">
                <a:solidFill>
                  <a:srgbClr val="00FF00"/>
                </a:solidFill>
              </a:rPr>
              <a:t>DOKTORVÁROMÁNYOS</a:t>
            </a:r>
            <a:r>
              <a:rPr lang="hu-HU" sz="1600" b="1" dirty="0"/>
              <a:t> „I.” típusú pályázat 2016. szeptember 1-jén hatályba lépett </a:t>
            </a:r>
            <a:r>
              <a:rPr lang="hu-HU" sz="1600" dirty="0"/>
              <a:t>módosítását követően kezdték meg doktori tanulmányaikat, és az abszolutóriumot megszerezték, és PhD/DLA -fokozatukat az ösztöndíjas jogviszony létesítésekor még nem szerzik meg ( 6, 12 hónap)</a:t>
            </a:r>
          </a:p>
          <a:p>
            <a:pPr>
              <a:spcBef>
                <a:spcPts val="100"/>
              </a:spcBef>
            </a:pPr>
            <a:r>
              <a:rPr lang="hu-HU" sz="1600" b="1" dirty="0">
                <a:solidFill>
                  <a:srgbClr val="00FF00"/>
                </a:solidFill>
              </a:rPr>
              <a:t>POSZTDOKTOR</a:t>
            </a:r>
            <a:r>
              <a:rPr lang="hu-HU" sz="1600" b="1" dirty="0"/>
              <a:t> „II.” típusú pályázat  </a:t>
            </a:r>
            <a:r>
              <a:rPr lang="hu-HU" sz="1600" dirty="0"/>
              <a:t>PhD/DLA - fokozatukat </a:t>
            </a:r>
            <a:r>
              <a:rPr lang="hu-HU" sz="1600" b="1" dirty="0"/>
              <a:t>2019. január 1. után </a:t>
            </a:r>
            <a:r>
              <a:rPr lang="hu-HU" sz="1600" dirty="0"/>
              <a:t>szerezték meg, vagy </a:t>
            </a:r>
            <a:r>
              <a:rPr lang="hu-HU" sz="1600" b="1" dirty="0"/>
              <a:t>2022. szeptember 1-ig </a:t>
            </a:r>
            <a:r>
              <a:rPr lang="hu-HU" sz="1600" dirty="0"/>
              <a:t>fogják megszerezni, és 2022. szeptember 1. - 2023. augusztus 31. között, az ösztöndíjas jogviszony időtartama alatt várhatóan BME VBK oktatói, kutatói munkavégzésre irányuló jogviszonyt, vagy munkavégzésre irányuló egyéb jogviszonyt létesítenek (12 hónap) </a:t>
            </a:r>
            <a:endParaRPr lang="hu-HU" sz="1600" dirty="0">
              <a:solidFill>
                <a:srgbClr val="00FF00"/>
              </a:solidFill>
            </a:endParaRPr>
          </a:p>
          <a:p>
            <a:pPr>
              <a:spcBef>
                <a:spcPts val="100"/>
              </a:spcBef>
              <a:buNone/>
            </a:pPr>
            <a:r>
              <a:rPr lang="hu-HU" sz="1600" b="1" dirty="0"/>
              <a:t>	További kötelező vállalások:</a:t>
            </a:r>
          </a:p>
          <a:p>
            <a:pPr>
              <a:spcBef>
                <a:spcPts val="100"/>
              </a:spcBef>
            </a:pPr>
            <a:r>
              <a:rPr lang="hu-HU" sz="1600" b="1" dirty="0"/>
              <a:t>„II.” típusú pályázat</a:t>
            </a:r>
            <a:r>
              <a:rPr lang="hu-HU" sz="1600" dirty="0"/>
              <a:t> Az ösztöndíjas a </a:t>
            </a:r>
            <a:r>
              <a:rPr lang="hu-HU" sz="1600" dirty="0" err="1"/>
              <a:t>Scimago</a:t>
            </a:r>
            <a:r>
              <a:rPr lang="hu-HU" sz="1600" dirty="0"/>
              <a:t> Journal </a:t>
            </a:r>
            <a:r>
              <a:rPr lang="hu-HU" sz="1600" dirty="0" err="1"/>
              <a:t>Ranking</a:t>
            </a:r>
            <a:r>
              <a:rPr lang="hu-HU" sz="1600" dirty="0"/>
              <a:t> szerinti Q1/Q2 és/vagy a Magyar Tudományos Akadémia tudományos osztályai által “A” vagy “B” kategóriába  sorolt folyóiratokban tudományos publikáció szerzője, legalább 51%-ban. Megjelenik/hitelt érdemlően tudja igazolni. </a:t>
            </a:r>
          </a:p>
          <a:p>
            <a:pPr>
              <a:spcBef>
                <a:spcPts val="100"/>
              </a:spcBef>
            </a:pPr>
            <a:endParaRPr lang="hu-HU" sz="1600" dirty="0"/>
          </a:p>
          <a:p>
            <a:pPr>
              <a:spcBef>
                <a:spcPts val="100"/>
              </a:spcBef>
            </a:pPr>
            <a:endParaRPr lang="hu-HU" sz="1600" dirty="0"/>
          </a:p>
          <a:p>
            <a:pPr>
              <a:spcBef>
                <a:spcPts val="100"/>
              </a:spcBef>
              <a:buNone/>
            </a:pPr>
            <a:endParaRPr lang="hu-HU" dirty="0"/>
          </a:p>
        </p:txBody>
      </p:sp>
      <p:pic>
        <p:nvPicPr>
          <p:cNvPr id="5" name="Picture 2" descr="H:\K+F+InfoPont\Logók\infopont_bme_hu_logo_04_inline_text.jpg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6529" r="15333" b="10866"/>
          <a:stretch/>
        </p:blipFill>
        <p:spPr bwMode="auto">
          <a:xfrm>
            <a:off x="323528" y="188640"/>
            <a:ext cx="877689" cy="1170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Kép 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67" r="26850" b="15193"/>
          <a:stretch/>
        </p:blipFill>
        <p:spPr>
          <a:xfrm>
            <a:off x="8100392" y="260648"/>
            <a:ext cx="792213" cy="921281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0768"/>
          </a:xfrm>
        </p:spPr>
        <p:txBody>
          <a:bodyPr>
            <a:noAutofit/>
          </a:bodyPr>
          <a:lstStyle/>
          <a:p>
            <a:r>
              <a:rPr lang="hu-HU" sz="3600" dirty="0"/>
              <a:t> Bolyai+ Felsőoktatási Fiatal Oktatói, Kutatói Ösztöndíj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19" y="1296144"/>
            <a:ext cx="8713093" cy="5445224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hu-HU" sz="1600" b="1" dirty="0"/>
              <a:t>Cél: </a:t>
            </a:r>
            <a:r>
              <a:rPr lang="hu-HU" sz="1600" dirty="0"/>
              <a:t>a kiemelkedő tudományos és művészi kutatási eredményeket felmutató, a Magyar Tudományos Akadémia (a továbbiakban: MTA) </a:t>
            </a:r>
            <a:r>
              <a:rPr lang="hu-HU" sz="1600" b="1" dirty="0"/>
              <a:t>Bolyai János Kutatási Ösztöndíjában részesülő oktatók, kutatók támogatása</a:t>
            </a:r>
            <a:r>
              <a:rPr lang="hu-HU" sz="1600" dirty="0"/>
              <a:t>, amelynek eredménye a kutatási tervben vállaltak fogadó felsőoktatási intézményen belüli hasznosítása, a kutatói utánpótlást elősegítő témavezetői tevékenység ellátása, tevékeny részvétel az intézményi tudományos iskola építésében, továbbá a kutatóintézetek kutatócsoportjai és a felsőoktatási intézmények közötti tudományos együttműködés elősegítése.</a:t>
            </a:r>
          </a:p>
          <a:p>
            <a:pPr algn="just">
              <a:spcBef>
                <a:spcPts val="0"/>
              </a:spcBef>
            </a:pPr>
            <a:endParaRPr lang="hu-HU" sz="1600" dirty="0"/>
          </a:p>
          <a:p>
            <a:pPr>
              <a:spcBef>
                <a:spcPts val="100"/>
              </a:spcBef>
            </a:pPr>
            <a:r>
              <a:rPr lang="hu-HU" sz="1600" b="1" dirty="0"/>
              <a:t>Az ösztöndíj összege: 100.000 Ft/hó/fő. </a:t>
            </a:r>
            <a:endParaRPr lang="hu-HU" sz="1600" dirty="0"/>
          </a:p>
          <a:p>
            <a:pPr lvl="1">
              <a:spcBef>
                <a:spcPts val="100"/>
              </a:spcBef>
            </a:pPr>
            <a:endParaRPr lang="hu-HU" sz="1600" b="1" dirty="0"/>
          </a:p>
          <a:p>
            <a:pPr indent="-285750">
              <a:spcBef>
                <a:spcPts val="100"/>
              </a:spcBef>
            </a:pPr>
            <a:r>
              <a:rPr lang="hu-HU" sz="1600" b="1" dirty="0"/>
              <a:t>Feltételek:</a:t>
            </a:r>
          </a:p>
          <a:p>
            <a:pPr indent="-285750">
              <a:spcBef>
                <a:spcPts val="100"/>
              </a:spcBef>
              <a:buFontTx/>
              <a:buChar char="-"/>
            </a:pPr>
            <a:r>
              <a:rPr lang="hu-HU" sz="1600" dirty="0">
                <a:solidFill>
                  <a:srgbClr val="FF0000"/>
                </a:solidFill>
              </a:rPr>
              <a:t>2022.09.01-2023.08.31</a:t>
            </a:r>
            <a:r>
              <a:rPr lang="hu-HU" sz="1600" dirty="0"/>
              <a:t> között Bolyai ösztöndíjas jogviszony</a:t>
            </a:r>
          </a:p>
          <a:p>
            <a:pPr indent="-285750">
              <a:spcBef>
                <a:spcPts val="100"/>
              </a:spcBef>
              <a:buFontTx/>
              <a:buChar char="-"/>
            </a:pPr>
            <a:r>
              <a:rPr lang="hu-HU" sz="1600" dirty="0"/>
              <a:t>Csak 12 hónapra pályázható! </a:t>
            </a:r>
          </a:p>
          <a:p>
            <a:pPr indent="-285750">
              <a:spcBef>
                <a:spcPts val="100"/>
              </a:spcBef>
              <a:buFontTx/>
              <a:buChar char="-"/>
            </a:pPr>
            <a:r>
              <a:rPr lang="hu-HU" sz="1600" dirty="0"/>
              <a:t>Munkavégzésre irányuló jogviszony a </a:t>
            </a:r>
            <a:r>
              <a:rPr lang="hu-HU" sz="1600" dirty="0" err="1"/>
              <a:t>BME-vel</a:t>
            </a:r>
            <a:endParaRPr lang="hu-HU" sz="1600" dirty="0"/>
          </a:p>
          <a:p>
            <a:pPr indent="-285750">
              <a:spcBef>
                <a:spcPts val="100"/>
              </a:spcBef>
              <a:buFontTx/>
              <a:buChar char="-"/>
            </a:pPr>
            <a:r>
              <a:rPr lang="hu-HU" sz="1600" dirty="0"/>
              <a:t>Legalább 1 vállalás a felhívásban megadottak közül (pl.: kutatás módszertan szeminárium, szakirodalom szeminárium, oktatási kurzus, két ismeretterjesztő cikk, Kutatók Éjszakája, konferencia előadás)</a:t>
            </a:r>
          </a:p>
          <a:p>
            <a:pPr indent="-285750">
              <a:spcBef>
                <a:spcPts val="100"/>
              </a:spcBef>
              <a:buFontTx/>
              <a:buChar char="-"/>
            </a:pPr>
            <a:r>
              <a:rPr lang="hu-HU" sz="1600" dirty="0"/>
              <a:t>Kötelező témavezetői feladatok ellátása (1 </a:t>
            </a:r>
            <a:r>
              <a:rPr lang="hu-HU" sz="1600" dirty="0" err="1"/>
              <a:t>doktoráns</a:t>
            </a:r>
            <a:r>
              <a:rPr lang="hu-HU" sz="1600" dirty="0"/>
              <a:t> vagy doktorjelölt, vagy 2 aktív hallgató ( alap illetve, mesterszakos) témavezetése </a:t>
            </a:r>
          </a:p>
          <a:p>
            <a:pPr indent="-285750">
              <a:spcBef>
                <a:spcPts val="100"/>
              </a:spcBef>
              <a:buFontTx/>
              <a:buChar char="-"/>
            </a:pPr>
            <a:r>
              <a:rPr lang="hu-HU" sz="1600" dirty="0"/>
              <a:t>Dékáni felkérésre </a:t>
            </a:r>
            <a:r>
              <a:rPr lang="hu-HU" sz="1600" dirty="0">
                <a:solidFill>
                  <a:srgbClr val="FF0000"/>
                </a:solidFill>
              </a:rPr>
              <a:t>egy „Tehetséggel Fel” kutató témavezetése </a:t>
            </a:r>
            <a:r>
              <a:rPr lang="hu-HU" sz="1600" dirty="0"/>
              <a:t>(befogadó nyilatkozat aláírásához egy erre utaló szándéknyilatkozat kitöltése szükséges), témavezetői díj nem jár érte!</a:t>
            </a:r>
          </a:p>
        </p:txBody>
      </p:sp>
      <p:cxnSp>
        <p:nvCxnSpPr>
          <p:cNvPr id="6" name="Egyenes összekötő 5"/>
          <p:cNvCxnSpPr/>
          <p:nvPr/>
        </p:nvCxnSpPr>
        <p:spPr>
          <a:xfrm>
            <a:off x="107950" y="1268760"/>
            <a:ext cx="8856663" cy="0"/>
          </a:xfrm>
          <a:prstGeom prst="line">
            <a:avLst/>
          </a:prstGeom>
          <a:ln w="19050">
            <a:solidFill>
              <a:srgbClr val="A5002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H:\K+F+InfoPont\Logók\infopont_bme_hu_logo_04_inline_text.jpg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6529" r="15333" b="10866"/>
          <a:stretch/>
        </p:blipFill>
        <p:spPr bwMode="auto">
          <a:xfrm>
            <a:off x="93911" y="44624"/>
            <a:ext cx="877689" cy="1170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Kép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67" r="26850" b="15193"/>
          <a:stretch/>
        </p:blipFill>
        <p:spPr>
          <a:xfrm>
            <a:off x="8172399" y="44449"/>
            <a:ext cx="792213" cy="921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3566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0"/>
            <a:ext cx="7624619" cy="1340768"/>
          </a:xfrm>
        </p:spPr>
        <p:txBody>
          <a:bodyPr>
            <a:noAutofit/>
          </a:bodyPr>
          <a:lstStyle/>
          <a:p>
            <a:r>
              <a:rPr lang="hu-HU" sz="3600" dirty="0"/>
              <a:t> Tehetséggel fel! Felsőoktatást Megkezdő Kutatói Ösztöndíj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19" y="1296144"/>
            <a:ext cx="8713093" cy="5445224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hu-HU" sz="1600" b="1" dirty="0"/>
              <a:t>Cél: </a:t>
            </a:r>
            <a:r>
              <a:rPr lang="hu-HU" sz="1600" dirty="0"/>
              <a:t>a középiskolai tanulmányaikat sikeresen befejező, a </a:t>
            </a:r>
            <a:r>
              <a:rPr lang="hu-HU" sz="1600" b="1" dirty="0"/>
              <a:t>középiskolai tudományos tanulmányi versenyen eredményesen teljesítő</a:t>
            </a:r>
            <a:r>
              <a:rPr lang="hu-HU" sz="1600" dirty="0"/>
              <a:t>, alapképzésre, osztatlan mesterképzésre jelentkező, </a:t>
            </a:r>
            <a:r>
              <a:rPr lang="hu-HU" sz="1600" b="1" dirty="0"/>
              <a:t>elsőéves és másodéves tehetséges hallgatók </a:t>
            </a:r>
            <a:r>
              <a:rPr lang="hu-HU" sz="1600" dirty="0"/>
              <a:t>kutatási tevékenységének és szakmai fejlődésének támogatása. Célja továbbá a megkezdett felsőoktatási tanulmányok mellett a tanulmányi kötelezettségen túlmutató kutatói tevékenység támogatása, amelynek eredménye </a:t>
            </a:r>
            <a:r>
              <a:rPr lang="hu-HU" sz="1600" b="1" dirty="0"/>
              <a:t>szakirodalmi összefoglaló tanulmány készítése</a:t>
            </a:r>
            <a:r>
              <a:rPr lang="hu-HU" sz="1600" dirty="0"/>
              <a:t>, egyéb – az adott tudományágban releváns – tudományos, műszaki vagy művészi alkotás.</a:t>
            </a:r>
          </a:p>
          <a:p>
            <a:pPr algn="just">
              <a:spcBef>
                <a:spcPts val="0"/>
              </a:spcBef>
            </a:pPr>
            <a:endParaRPr lang="hu-HU" sz="1600" dirty="0"/>
          </a:p>
          <a:p>
            <a:pPr>
              <a:spcBef>
                <a:spcPts val="100"/>
              </a:spcBef>
            </a:pPr>
            <a:r>
              <a:rPr lang="hu-HU" sz="1600" b="1" dirty="0"/>
              <a:t>Az ösztöndíj összege: 100.000 Ft/hó/fő</a:t>
            </a:r>
          </a:p>
          <a:p>
            <a:pPr indent="-285750">
              <a:spcBef>
                <a:spcPts val="100"/>
              </a:spcBef>
            </a:pPr>
            <a:r>
              <a:rPr lang="hu-HU" sz="1600" b="1" dirty="0"/>
              <a:t>Feltételek:  </a:t>
            </a:r>
            <a:endParaRPr lang="hu-HU" sz="1600" b="1" dirty="0">
              <a:solidFill>
                <a:srgbClr val="00FF00"/>
              </a:solidFill>
            </a:endParaRPr>
          </a:p>
          <a:p>
            <a:pPr indent="-285750">
              <a:spcBef>
                <a:spcPts val="100"/>
              </a:spcBef>
              <a:buFontTx/>
              <a:buChar char="-"/>
            </a:pPr>
            <a:r>
              <a:rPr lang="hu-HU" sz="1600" dirty="0"/>
              <a:t> </a:t>
            </a:r>
            <a:r>
              <a:rPr lang="hu-HU" sz="1600" b="1" dirty="0"/>
              <a:t>I. típusú pályázat </a:t>
            </a:r>
            <a:r>
              <a:rPr lang="hu-HU" sz="1600" dirty="0"/>
              <a:t>2020., 2021., 2022.,  évi középiskolai tanulmányi, művészeti és szakmai versenyeken elért helyezéssel/minősítéssel, vagy ösztöndíjjal rendelkeznek</a:t>
            </a:r>
          </a:p>
          <a:p>
            <a:pPr indent="-285750">
              <a:spcBef>
                <a:spcPts val="100"/>
              </a:spcBef>
              <a:buFontTx/>
              <a:buChar char="-"/>
            </a:pPr>
            <a:r>
              <a:rPr lang="hu-HU" sz="1600" b="1" dirty="0"/>
              <a:t>II. típusú pályázat </a:t>
            </a:r>
            <a:r>
              <a:rPr lang="hu-HU" sz="1600" dirty="0"/>
              <a:t>az ösztöndíj a jogviszony létesítésének feltétele, a 2021/2022 tanévi ösztöndíjas záró szakmai beszámoló a fogadó felsőoktatási intézmény által elfogadásra került.</a:t>
            </a:r>
          </a:p>
          <a:p>
            <a:pPr indent="-285750">
              <a:spcBef>
                <a:spcPts val="100"/>
              </a:spcBef>
              <a:buFontTx/>
              <a:buChar char="-"/>
            </a:pPr>
            <a:endParaRPr lang="hu-HU" sz="1600" b="1" dirty="0"/>
          </a:p>
          <a:p>
            <a:pPr marL="57150" indent="0">
              <a:spcBef>
                <a:spcPts val="100"/>
              </a:spcBef>
              <a:buNone/>
            </a:pPr>
            <a:r>
              <a:rPr lang="hu-HU" sz="1600" b="1" dirty="0"/>
              <a:t>Kötelező vállalások:</a:t>
            </a:r>
          </a:p>
          <a:p>
            <a:pPr>
              <a:spcBef>
                <a:spcPts val="100"/>
              </a:spcBef>
              <a:buFontTx/>
              <a:buChar char="-"/>
            </a:pPr>
            <a:r>
              <a:rPr lang="hu-HU" sz="1400" b="1" dirty="0"/>
              <a:t>Kutatási tevékenységet végeznek az ösztöndíjas időszak alatt tudományos kutatási, fejlesztési munkájuk eredményeit hozzáférhetővé teszik</a:t>
            </a:r>
          </a:p>
          <a:p>
            <a:pPr>
              <a:spcBef>
                <a:spcPts val="100"/>
              </a:spcBef>
              <a:buFontTx/>
              <a:buChar char="-"/>
            </a:pPr>
            <a:r>
              <a:rPr lang="hu-HU" sz="1400" dirty="0"/>
              <a:t>havonta legalább 1 magyar nyelvű, vagy idegen nyelvű </a:t>
            </a:r>
            <a:r>
              <a:rPr lang="hu-HU" sz="1400" b="1" dirty="0"/>
              <a:t>szakirodalmat feldolgoznak</a:t>
            </a:r>
            <a:r>
              <a:rPr lang="hu-HU" sz="1400" dirty="0"/>
              <a:t> és azokból </a:t>
            </a:r>
            <a:r>
              <a:rPr lang="hu-HU" sz="1400" b="1" dirty="0"/>
              <a:t>szakirodalmi összefoglaló tanulmányt készítenek </a:t>
            </a:r>
            <a:endParaRPr lang="hu-HU" sz="1600" dirty="0"/>
          </a:p>
          <a:p>
            <a:pPr>
              <a:spcBef>
                <a:spcPts val="100"/>
              </a:spcBef>
              <a:buFontTx/>
              <a:buChar char="-"/>
            </a:pPr>
            <a:r>
              <a:rPr lang="hu-HU" sz="1400" dirty="0"/>
              <a:t>Havi legalább 1 személyes/online </a:t>
            </a:r>
            <a:r>
              <a:rPr lang="hu-HU" sz="1400" b="1" dirty="0"/>
              <a:t>konzultáció a témavezetővel</a:t>
            </a:r>
            <a:r>
              <a:rPr lang="hu-HU" sz="1400" dirty="0"/>
              <a:t>, konzultációs lap vezetése igazolja</a:t>
            </a:r>
          </a:p>
          <a:p>
            <a:pPr>
              <a:spcBef>
                <a:spcPts val="100"/>
              </a:spcBef>
              <a:buFontTx/>
              <a:buChar char="-"/>
            </a:pPr>
            <a:r>
              <a:rPr lang="hu-HU" sz="1400" dirty="0"/>
              <a:t>Intézményi ÚNKP rendezvényen való részvétel</a:t>
            </a:r>
          </a:p>
        </p:txBody>
      </p:sp>
      <p:cxnSp>
        <p:nvCxnSpPr>
          <p:cNvPr id="6" name="Egyenes összekötő 5"/>
          <p:cNvCxnSpPr/>
          <p:nvPr/>
        </p:nvCxnSpPr>
        <p:spPr>
          <a:xfrm>
            <a:off x="107950" y="1268760"/>
            <a:ext cx="8856663" cy="0"/>
          </a:xfrm>
          <a:prstGeom prst="line">
            <a:avLst/>
          </a:prstGeom>
          <a:ln w="19050">
            <a:solidFill>
              <a:srgbClr val="A5002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H:\K+F+InfoPont\Logók\infopont_bme_hu_logo_04_inline_text.jpg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6529" r="15333" b="10866"/>
          <a:stretch/>
        </p:blipFill>
        <p:spPr bwMode="auto">
          <a:xfrm>
            <a:off x="93911" y="44624"/>
            <a:ext cx="877689" cy="1170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Kép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67" r="26850" b="15193"/>
          <a:stretch/>
        </p:blipFill>
        <p:spPr>
          <a:xfrm>
            <a:off x="8172399" y="44449"/>
            <a:ext cx="792213" cy="921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3566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2859</TotalTime>
  <Words>2410</Words>
  <Application>Microsoft Office PowerPoint</Application>
  <PresentationFormat>Diavetítés a képernyőre (4:3 oldalarány)</PresentationFormat>
  <Paragraphs>188</Paragraphs>
  <Slides>14</Slides>
  <Notes>2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Office-téma</vt:lpstr>
      <vt:lpstr>Új Nemzeti Kiválóság Program Ösztöndíjak</vt:lpstr>
      <vt:lpstr>Pályázati kategóriák</vt:lpstr>
      <vt:lpstr>PowerPoint-bemutató</vt:lpstr>
      <vt:lpstr> Felsőoktatási Alapképzés Hallgatói Kutatói Ösztöndíj</vt:lpstr>
      <vt:lpstr> Felsőoktatási Mesterképzés Hallgatói Kutatói Ösztöndíj</vt:lpstr>
      <vt:lpstr> Felsőoktatási Doktori Hallgatói, Kutatói Ösztöndíj</vt:lpstr>
      <vt:lpstr>Felsőoktatási Doktorvárományosi Posztdoktori Ösztöndíj</vt:lpstr>
      <vt:lpstr> Bolyai+ Felsőoktatási Fiatal Oktatói, Kutatói Ösztöndíj</vt:lpstr>
      <vt:lpstr> Tehetséggel fel! Felsőoktatást Megkezdő Kutatói Ösztöndíj</vt:lpstr>
      <vt:lpstr>Pályázatok benyújtása</vt:lpstr>
      <vt:lpstr>Benyújtandó mellékletek</vt:lpstr>
      <vt:lpstr>Összeférhetőség más pályázatokkal</vt:lpstr>
      <vt:lpstr>PowerPoint-bemutató</vt:lpstr>
      <vt:lpstr>Köszönjük a figyelmet!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Dr. Bodzay Brigitta</dc:creator>
  <cp:lastModifiedBy>Mészárosné Dr. Tőrincsi Mercédesz</cp:lastModifiedBy>
  <cp:revision>269</cp:revision>
  <dcterms:created xsi:type="dcterms:W3CDTF">2016-06-15T12:20:49Z</dcterms:created>
  <dcterms:modified xsi:type="dcterms:W3CDTF">2022-05-19T08:02:31Z</dcterms:modified>
</cp:coreProperties>
</file>