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96" r:id="rId4"/>
    <p:sldId id="264" r:id="rId5"/>
    <p:sldId id="260" r:id="rId6"/>
    <p:sldId id="261" r:id="rId7"/>
    <p:sldId id="295" r:id="rId8"/>
    <p:sldId id="262" r:id="rId9"/>
    <p:sldId id="293" r:id="rId10"/>
    <p:sldId id="294" r:id="rId11"/>
    <p:sldId id="266" r:id="rId12"/>
    <p:sldId id="265" r:id="rId13"/>
    <p:sldId id="275" r:id="rId14"/>
    <p:sldId id="276" r:id="rId15"/>
    <p:sldId id="289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CC"/>
    <a:srgbClr val="990033"/>
    <a:srgbClr val="FFC1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Közepesen sötét stílus 3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4" autoAdjust="0"/>
    <p:restoredTop sz="94660"/>
  </p:normalViewPr>
  <p:slideViewPr>
    <p:cSldViewPr>
      <p:cViewPr varScale="1">
        <p:scale>
          <a:sx n="63" d="100"/>
          <a:sy n="63" d="100"/>
        </p:scale>
        <p:origin x="1404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A9BBF-B69B-48F2-82D5-C38B59E24B4E}" type="datetimeFigureOut">
              <a:rPr lang="hu-HU" smtClean="0"/>
              <a:pPr/>
              <a:t>2024. 05. 22.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F26C2-1A10-42BC-9B63-9D5B39DF029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2883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F26C2-1A10-42BC-9B63-9D5B39DF0297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F26C2-1A10-42BC-9B63-9D5B39DF0297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F26C2-1A10-42BC-9B63-9D5B39DF0297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019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2024. 05. 22.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4986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2024. 05. 22.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2163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2024. 05. 22.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6653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2024. 05. 22.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839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2024. 05. 22.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3403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2024. 05. 22.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535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2024. 05. 22.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7401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2024. 05. 22.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41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2024. 05. 22.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0343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2024. 05. 22.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1095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F2A6-E92C-402D-B703-282E0107B25E}" type="datetimeFigureOut">
              <a:rPr lang="hu-HU" smtClean="0"/>
              <a:pPr/>
              <a:t>2024. 05. 22.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478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8F2A6-E92C-402D-B703-282E0107B25E}" type="datetimeFigureOut">
              <a:rPr lang="hu-HU" smtClean="0"/>
              <a:pPr/>
              <a:t>2024. 05. 22.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15FA5-FC57-4BA4-B111-E2C3F5824E5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529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.bme.hu/kutatas/uj-nemzeti-kivalosag-progra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kop.bme.h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vbk.kfi@mail.bme.h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hyperlink" Target="http://www.ch.bme.hu/kutatas/uj-nemzeti-kivalosag-program/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acebook.com/bmevbk/" TargetMode="External"/><Relationship Id="rId5" Type="http://schemas.openxmlformats.org/officeDocument/2006/relationships/hyperlink" Target="https://www.facebook.com/VBKInfoPont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79090" y="2564904"/>
            <a:ext cx="7772400" cy="1470025"/>
          </a:xfrm>
        </p:spPr>
        <p:txBody>
          <a:bodyPr>
            <a:noAutofit/>
          </a:bodyPr>
          <a:lstStyle/>
          <a:p>
            <a:r>
              <a:rPr lang="hu-HU" sz="4800" b="1" dirty="0">
                <a:cs typeface="DaunPenh" pitchFamily="2" charset="0"/>
              </a:rPr>
              <a:t>Egyetemi Kutatói Ösztöndíj Program </a:t>
            </a:r>
          </a:p>
        </p:txBody>
      </p: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179512" y="348552"/>
            <a:ext cx="1392265" cy="1856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83391" y="4365105"/>
            <a:ext cx="8953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hu-HU" sz="2300" b="1" dirty="0"/>
              <a:t>Pályázati feltételek:</a:t>
            </a:r>
            <a:r>
              <a:rPr lang="hu-HU" sz="2300" dirty="0"/>
              <a:t> Dr. Tőrincsi Mercédesz (kari EKÖP felelős) </a:t>
            </a:r>
            <a:endParaRPr lang="en-GB" sz="2300" dirty="0"/>
          </a:p>
        </p:txBody>
      </p:sp>
      <p:sp>
        <p:nvSpPr>
          <p:cNvPr id="9" name="Szövegdoboz 8"/>
          <p:cNvSpPr txBox="1"/>
          <p:nvPr/>
        </p:nvSpPr>
        <p:spPr>
          <a:xfrm>
            <a:off x="3321463" y="5117122"/>
            <a:ext cx="23326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>
                <a:solidFill>
                  <a:srgbClr val="990033"/>
                </a:solidFill>
              </a:rPr>
              <a:t>vbk.kfi@vbk.bme.hu</a:t>
            </a:r>
            <a:endParaRPr lang="en-GB" sz="2000" dirty="0">
              <a:solidFill>
                <a:srgbClr val="990033"/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2452986" y="5805264"/>
            <a:ext cx="4213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u="sng" dirty="0">
                <a:solidFill>
                  <a:srgbClr val="0000CC"/>
                </a:solidFill>
              </a:rPr>
              <a:t>https://www.bme.hu/ekop_2024</a:t>
            </a:r>
          </a:p>
          <a:p>
            <a:pPr algn="ctr"/>
            <a:r>
              <a:rPr lang="hu-HU" sz="2000" dirty="0">
                <a:solidFill>
                  <a:srgbClr val="990033"/>
                </a:solidFill>
                <a:hlinkClick r:id="rId3"/>
              </a:rPr>
              <a:t>http://www.ch.bme.hu/kutatas/ekop/</a:t>
            </a:r>
            <a:r>
              <a:rPr lang="hu-HU" sz="2000" dirty="0">
                <a:solidFill>
                  <a:srgbClr val="990033"/>
                </a:solidFill>
              </a:rPr>
              <a:t> </a:t>
            </a:r>
            <a:endParaRPr lang="en-GB" sz="2000" dirty="0">
              <a:solidFill>
                <a:srgbClr val="990033"/>
              </a:solidFill>
            </a:endParaRPr>
          </a:p>
        </p:txBody>
      </p:sp>
      <p:pic>
        <p:nvPicPr>
          <p:cNvPr id="6" name="Kép 5" descr="A képen szöveg, Betűtípus, embléma, Grafika látható&#10;&#10;Automatikusan generált leírás">
            <a:extLst>
              <a:ext uri="{FF2B5EF4-FFF2-40B4-BE49-F238E27FC236}">
                <a16:creationId xmlns:a16="http://schemas.microsoft.com/office/drawing/2014/main" id="{3AEEDE14-3F34-86C8-31D2-CDA826FDCE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76672"/>
            <a:ext cx="3675063" cy="147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210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>
                <a:solidFill>
                  <a:srgbClr val="00FF00"/>
                </a:solidFill>
              </a:rPr>
              <a:t>Fiatal oktató kutató II</a:t>
            </a:r>
            <a:r>
              <a:rPr lang="hu-HU" dirty="0">
                <a:solidFill>
                  <a:srgbClr val="00FF00"/>
                </a:solidFill>
              </a:rPr>
              <a:t>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00"/>
              </a:spcBef>
              <a:buNone/>
            </a:pPr>
            <a:r>
              <a:rPr lang="hu-HU" sz="1600" dirty="0"/>
              <a:t>PhD fokozatukat </a:t>
            </a:r>
            <a:r>
              <a:rPr lang="hu-HU" sz="1600" b="1" dirty="0"/>
              <a:t>2019. szeptember 1-je után </a:t>
            </a:r>
            <a:r>
              <a:rPr lang="hu-HU" sz="1600" dirty="0"/>
              <a:t>szereztek meg vagy </a:t>
            </a:r>
            <a:r>
              <a:rPr lang="hu-HU" sz="1600" b="1" dirty="0"/>
              <a:t>2024. szeptember 1-jéig </a:t>
            </a:r>
            <a:r>
              <a:rPr lang="hu-HU" sz="1600" dirty="0"/>
              <a:t>fogják megszeretni és </a:t>
            </a:r>
            <a:r>
              <a:rPr lang="hu-HU" sz="1600" b="1" dirty="0"/>
              <a:t> 2024. szeptember 1. – 2025 augusztus 31.</a:t>
            </a:r>
            <a:r>
              <a:rPr lang="hu-HU" sz="1600" dirty="0"/>
              <a:t> </a:t>
            </a:r>
            <a:r>
              <a:rPr lang="hu-HU" sz="1600" b="1" u="sng" dirty="0"/>
              <a:t>oktatói kutatói munkaviszonnyal </a:t>
            </a:r>
            <a:r>
              <a:rPr lang="hu-HU" sz="1600" dirty="0"/>
              <a:t>fognak rendelkezni</a:t>
            </a:r>
            <a:r>
              <a:rPr lang="hu-HU" sz="1600" b="1" dirty="0"/>
              <a:t>.</a:t>
            </a:r>
            <a:endParaRPr lang="hu-HU" sz="1600" dirty="0"/>
          </a:p>
          <a:p>
            <a:pPr marL="0" indent="0">
              <a:spcBef>
                <a:spcPts val="100"/>
              </a:spcBef>
              <a:buNone/>
            </a:pPr>
            <a:endParaRPr lang="hu-HU" sz="1600" b="1" dirty="0"/>
          </a:p>
          <a:p>
            <a:pPr>
              <a:spcBef>
                <a:spcPts val="100"/>
              </a:spcBef>
            </a:pPr>
            <a:r>
              <a:rPr lang="hu-HU" sz="1600" dirty="0"/>
              <a:t>A Karon oktatási és kutatási tevékenységet folytatnak vagy az ösztöndíjas időszak kezdetétől folytatni kívánnak.</a:t>
            </a:r>
          </a:p>
          <a:p>
            <a:pPr>
              <a:spcBef>
                <a:spcPts val="100"/>
              </a:spcBef>
            </a:pPr>
            <a:r>
              <a:rPr lang="hu-HU" sz="1600" dirty="0"/>
              <a:t>PhD hallgatók esetében legalább 3 db IF-es folyóirat cikkük van. </a:t>
            </a:r>
          </a:p>
          <a:p>
            <a:pPr>
              <a:spcBef>
                <a:spcPts val="100"/>
              </a:spcBef>
            </a:pPr>
            <a:endParaRPr lang="hu-HU" sz="1600" dirty="0"/>
          </a:p>
          <a:p>
            <a:pPr>
              <a:spcBef>
                <a:spcPts val="100"/>
              </a:spcBef>
            </a:pPr>
            <a:r>
              <a:rPr lang="hu-HU" sz="1600" b="1" dirty="0"/>
              <a:t>Kötelező vállalások:</a:t>
            </a:r>
          </a:p>
          <a:p>
            <a:pPr marL="0" indent="0">
              <a:spcBef>
                <a:spcPts val="100"/>
              </a:spcBef>
              <a:buNone/>
            </a:pPr>
            <a:endParaRPr lang="hu-HU" sz="1600" b="1" dirty="0"/>
          </a:p>
          <a:p>
            <a:pPr>
              <a:spcBef>
                <a:spcPts val="100"/>
              </a:spcBef>
              <a:buFontTx/>
              <a:buChar char="-"/>
            </a:pPr>
            <a:r>
              <a:rPr lang="hu-HU" sz="1600" b="1" dirty="0"/>
              <a:t>Legalább egy </a:t>
            </a:r>
            <a:r>
              <a:rPr lang="hu-HU" sz="1600" dirty="0"/>
              <a:t>a Doktori Iskola által elfogadott tudományos publikációt megjelentet vagy a kiadó közlésre befogadja.</a:t>
            </a:r>
          </a:p>
          <a:p>
            <a:pPr>
              <a:spcBef>
                <a:spcPts val="100"/>
              </a:spcBef>
              <a:buFontTx/>
              <a:buChar char="-"/>
            </a:pPr>
            <a:r>
              <a:rPr lang="hu-HU" sz="1600" dirty="0"/>
              <a:t>Intézményi </a:t>
            </a:r>
            <a:r>
              <a:rPr lang="hu-HU" sz="1600" b="1" dirty="0"/>
              <a:t>EKÖP rendezvényen </a:t>
            </a:r>
            <a:r>
              <a:rPr lang="hu-HU" sz="1600" dirty="0"/>
              <a:t>való részvétel </a:t>
            </a:r>
            <a:r>
              <a:rPr lang="hu-HU" sz="1600" b="1" dirty="0"/>
              <a:t>és intézményen kívüli </a:t>
            </a:r>
            <a:r>
              <a:rPr lang="hu-HU" sz="1600" dirty="0"/>
              <a:t>(hazai/nemzetközi) konferencián egyéb szakmai rendezvényen ismerteti szakmai eredményeit</a:t>
            </a:r>
            <a:endParaRPr lang="hu-HU" sz="1600" b="1" dirty="0"/>
          </a:p>
          <a:p>
            <a:pPr>
              <a:spcBef>
                <a:spcPts val="100"/>
              </a:spcBef>
            </a:pPr>
            <a:endParaRPr lang="hu-HU" sz="1600" dirty="0"/>
          </a:p>
          <a:p>
            <a:pPr>
              <a:spcBef>
                <a:spcPts val="100"/>
              </a:spcBef>
            </a:pPr>
            <a:endParaRPr lang="hu-HU" sz="1600" dirty="0"/>
          </a:p>
          <a:p>
            <a:pPr>
              <a:spcBef>
                <a:spcPts val="100"/>
              </a:spcBef>
            </a:pPr>
            <a:endParaRPr lang="hu-HU" sz="1600" dirty="0"/>
          </a:p>
          <a:p>
            <a:pPr>
              <a:spcBef>
                <a:spcPts val="100"/>
              </a:spcBef>
              <a:buNone/>
            </a:pPr>
            <a:endParaRPr lang="hu-HU" dirty="0"/>
          </a:p>
        </p:txBody>
      </p: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323528" y="188640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Kép 3" descr="A képen szöveg, Betűtípus, embléma, Grafika látható&#10;&#10;Automatikusan generált leírás">
            <a:extLst>
              <a:ext uri="{FF2B5EF4-FFF2-40B4-BE49-F238E27FC236}">
                <a16:creationId xmlns:a16="http://schemas.microsoft.com/office/drawing/2014/main" id="{E6F1A839-B0C0-E7A1-EC99-AFD3E4EE92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401" y="28744"/>
            <a:ext cx="1584212" cy="89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02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/>
              <a:t>Pályázatok benyújtása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hu-HU" sz="2400" b="1" dirty="0"/>
              <a:t>Határidő:  </a:t>
            </a:r>
            <a:r>
              <a:rPr lang="hu-HU" sz="2400" b="1" dirty="0">
                <a:solidFill>
                  <a:srgbClr val="990033"/>
                </a:solidFill>
              </a:rPr>
              <a:t>2024. június 10.</a:t>
            </a:r>
          </a:p>
          <a:p>
            <a:pPr algn="ctr">
              <a:buNone/>
            </a:pPr>
            <a:r>
              <a:rPr lang="hu-HU" sz="2400" b="1" dirty="0">
                <a:solidFill>
                  <a:srgbClr val="990033"/>
                </a:solidFill>
              </a:rPr>
              <a:t>EKÖP- KDP 2024. június 7.</a:t>
            </a:r>
          </a:p>
          <a:p>
            <a:pPr algn="ctr">
              <a:buNone/>
            </a:pPr>
            <a:r>
              <a:rPr lang="hu-HU" sz="2400" b="1" dirty="0">
                <a:solidFill>
                  <a:srgbClr val="990033"/>
                </a:solidFill>
              </a:rPr>
              <a:t> </a:t>
            </a:r>
          </a:p>
          <a:p>
            <a:r>
              <a:rPr lang="hu-HU" sz="2000" b="1" dirty="0"/>
              <a:t>Csak Elektronikusan</a:t>
            </a:r>
            <a:endParaRPr lang="hu-HU" sz="2000" dirty="0"/>
          </a:p>
          <a:p>
            <a:pPr lvl="1"/>
            <a:r>
              <a:rPr lang="hu-HU" sz="2000" dirty="0"/>
              <a:t>BME honlapján keresztül (</a:t>
            </a:r>
            <a:r>
              <a:rPr lang="hu-HU" sz="2000" dirty="0">
                <a:hlinkClick r:id="rId2"/>
              </a:rPr>
              <a:t>https://ekop.bme.hu/</a:t>
            </a:r>
            <a:r>
              <a:rPr lang="hu-HU" sz="2000" dirty="0"/>
              <a:t>) hivatalos egyetemi  email címmel (</a:t>
            </a:r>
            <a:r>
              <a:rPr lang="hu-HU" sz="2000" dirty="0" err="1"/>
              <a:t>edu</a:t>
            </a:r>
            <a:r>
              <a:rPr lang="hu-HU" sz="2000" dirty="0"/>
              <a:t>) lehet regisztrálni.</a:t>
            </a:r>
          </a:p>
          <a:p>
            <a:pPr lvl="1"/>
            <a:endParaRPr lang="hu-HU" sz="2400" dirty="0"/>
          </a:p>
          <a:p>
            <a:r>
              <a:rPr lang="hu-HU" sz="2000" b="1" dirty="0"/>
              <a:t>A Pályázati Adatlapot</a:t>
            </a:r>
            <a:r>
              <a:rPr lang="hu-HU" sz="2000" dirty="0"/>
              <a:t> </a:t>
            </a:r>
            <a:r>
              <a:rPr lang="hu-HU" sz="2000" b="1" dirty="0"/>
              <a:t>és annak összes mellékletét </a:t>
            </a:r>
            <a:r>
              <a:rPr lang="hu-HU" sz="2000" dirty="0"/>
              <a:t>a Pályázati Útmutatóban portálon foglaltaknak megfelelően, hiánytalanul, magyar nyelven kitöltve.</a:t>
            </a:r>
          </a:p>
          <a:p>
            <a:r>
              <a:rPr lang="hu-HU" sz="2000" b="1" dirty="0"/>
              <a:t>A pályázó teljesítményét alátámasztó dokumentumok </a:t>
            </a:r>
            <a:r>
              <a:rPr lang="hu-HU" sz="2000" dirty="0"/>
              <a:t>minden kategóriában.</a:t>
            </a:r>
          </a:p>
        </p:txBody>
      </p:sp>
      <p:cxnSp>
        <p:nvCxnSpPr>
          <p:cNvPr id="4" name="Egyenes összekötő 3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 descr="A képen szöveg, Betűtípus, embléma, Grafika látható&#10;&#10;Automatikusan generált leírás">
            <a:extLst>
              <a:ext uri="{FF2B5EF4-FFF2-40B4-BE49-F238E27FC236}">
                <a16:creationId xmlns:a16="http://schemas.microsoft.com/office/drawing/2014/main" id="{6C458603-F3B9-83E5-0084-DEE955062B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401" y="28744"/>
            <a:ext cx="1584212" cy="89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577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/>
              <a:t>Benyújtandó mellékletek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Autofit/>
          </a:bodyPr>
          <a:lstStyle/>
          <a:p>
            <a:pPr>
              <a:spcBef>
                <a:spcPts val="100"/>
              </a:spcBef>
            </a:pPr>
            <a:r>
              <a:rPr lang="hu-HU" sz="1700" dirty="0">
                <a:solidFill>
                  <a:srgbClr val="0000CC"/>
                </a:solidFill>
              </a:rPr>
              <a:t>Pályázati adatlap (pályázó aláírva) </a:t>
            </a:r>
            <a:r>
              <a:rPr lang="hu-HU" sz="1700" dirty="0"/>
              <a:t>(pályázati rendszerben generálódik)</a:t>
            </a:r>
            <a:endParaRPr lang="hu-HU" sz="1700" dirty="0">
              <a:solidFill>
                <a:srgbClr val="0000CC"/>
              </a:solidFill>
            </a:endParaRPr>
          </a:p>
          <a:p>
            <a:pPr>
              <a:spcBef>
                <a:spcPts val="100"/>
              </a:spcBef>
            </a:pPr>
            <a:r>
              <a:rPr lang="hu-HU" sz="1700" dirty="0">
                <a:solidFill>
                  <a:srgbClr val="0000CC"/>
                </a:solidFill>
              </a:rPr>
              <a:t>Tanulmányi eredményéről szóló igazolás (KTH által aláírva)</a:t>
            </a:r>
            <a:r>
              <a:rPr lang="hu-HU" sz="1700" dirty="0"/>
              <a:t>: </a:t>
            </a:r>
          </a:p>
          <a:p>
            <a:pPr lvl="1">
              <a:spcBef>
                <a:spcPts val="100"/>
              </a:spcBef>
            </a:pPr>
            <a:r>
              <a:rPr lang="hu-HU" sz="1700" dirty="0"/>
              <a:t>alap, mester (osztatlan) képzéses jogviszony esetében a KTH, „</a:t>
            </a:r>
            <a:r>
              <a:rPr lang="hu-HU" sz="1700" b="1" dirty="0"/>
              <a:t>027 igazolás kérése</a:t>
            </a:r>
            <a:r>
              <a:rPr lang="hu-HU" sz="1700" dirty="0"/>
              <a:t>” NEPTUN elektronikus kérvényen. </a:t>
            </a:r>
            <a:r>
              <a:rPr lang="hu-HU" sz="1700" b="1" dirty="0">
                <a:solidFill>
                  <a:srgbClr val="FF0000"/>
                </a:solidFill>
              </a:rPr>
              <a:t>Beadási határidő: 2024.05.31.</a:t>
            </a:r>
          </a:p>
          <a:p>
            <a:pPr lvl="1">
              <a:spcBef>
                <a:spcPts val="100"/>
              </a:spcBef>
            </a:pPr>
            <a:r>
              <a:rPr lang="hu-HU" sz="1700" dirty="0"/>
              <a:t>doktori jogviszony esetében az illetékes Dékáni Hivatalban kérheti kiállítását.</a:t>
            </a:r>
          </a:p>
          <a:p>
            <a:pPr>
              <a:spcBef>
                <a:spcPts val="100"/>
              </a:spcBef>
            </a:pPr>
            <a:r>
              <a:rPr lang="hu-HU" sz="1700" dirty="0"/>
              <a:t>6. melléklet: </a:t>
            </a:r>
            <a:r>
              <a:rPr lang="hu-HU" sz="1700" dirty="0">
                <a:solidFill>
                  <a:srgbClr val="0000CC"/>
                </a:solidFill>
              </a:rPr>
              <a:t>Kutatási terv (pályázó által aláírva)</a:t>
            </a:r>
            <a:r>
              <a:rPr lang="hu-HU" sz="1700" dirty="0"/>
              <a:t>: </a:t>
            </a:r>
          </a:p>
          <a:p>
            <a:pPr>
              <a:spcBef>
                <a:spcPts val="100"/>
              </a:spcBef>
            </a:pPr>
            <a:r>
              <a:rPr lang="hu-HU" sz="1700" dirty="0">
                <a:solidFill>
                  <a:srgbClr val="FF0000"/>
                </a:solidFill>
              </a:rPr>
              <a:t>14. melléklet Témavezetői nyilatkozat </a:t>
            </a:r>
            <a:r>
              <a:rPr lang="hu-HU" sz="1700" dirty="0">
                <a:solidFill>
                  <a:srgbClr val="0000CC"/>
                </a:solidFill>
              </a:rPr>
              <a:t>(aláírva, témavezető és tanszékvezető által) (AVDH  Ügyfélkapu)</a:t>
            </a:r>
            <a:endParaRPr lang="hu-HU" sz="1700" dirty="0">
              <a:solidFill>
                <a:srgbClr val="FF0000"/>
              </a:solidFill>
            </a:endParaRPr>
          </a:p>
          <a:p>
            <a:pPr>
              <a:spcBef>
                <a:spcPts val="100"/>
              </a:spcBef>
            </a:pPr>
            <a:r>
              <a:rPr lang="hu-HU" sz="1700" dirty="0"/>
              <a:t>8. melléklet: </a:t>
            </a:r>
            <a:r>
              <a:rPr lang="hu-HU" sz="1700" dirty="0">
                <a:solidFill>
                  <a:srgbClr val="0000CC"/>
                </a:solidFill>
              </a:rPr>
              <a:t>A BME által kiadott szándéknyilatkozat (aláírva)</a:t>
            </a:r>
            <a:r>
              <a:rPr lang="hu-HU" sz="1700" dirty="0"/>
              <a:t>: Az </a:t>
            </a:r>
            <a:r>
              <a:rPr lang="hu-HU" sz="1700" b="1" dirty="0"/>
              <a:t>aláírt kutatási terv és témavezetői nyilatkozat megléte feltétele </a:t>
            </a:r>
            <a:r>
              <a:rPr lang="hu-HU" sz="1700" dirty="0"/>
              <a:t>a szándéknyilatkozatnak, melyet az illetékes dékánhelyettes jogosult aláírni. </a:t>
            </a:r>
            <a:r>
              <a:rPr lang="hu-HU" sz="1800" dirty="0">
                <a:solidFill>
                  <a:srgbClr val="FF0000"/>
                </a:solidFill>
              </a:rPr>
              <a:t>Aláírásokkal ellátott kutatási tervet, témavezetői nyilatkozatot tanszékvezetői nyilatkozatot  kérjük elküldeni a </a:t>
            </a:r>
            <a:r>
              <a:rPr lang="hu-HU" sz="1800" u="sng" dirty="0">
                <a:solidFill>
                  <a:srgbClr val="FF0000"/>
                </a:solidFill>
              </a:rPr>
              <a:t>kitöltött </a:t>
            </a:r>
            <a:r>
              <a:rPr lang="hu-HU" sz="1800" dirty="0">
                <a:solidFill>
                  <a:srgbClr val="FF0000"/>
                </a:solidFill>
              </a:rPr>
              <a:t> </a:t>
            </a:r>
            <a:r>
              <a:rPr lang="hu-HU" sz="1800" b="1" dirty="0">
                <a:solidFill>
                  <a:srgbClr val="FF0000"/>
                </a:solidFill>
              </a:rPr>
              <a:t>BME szándéknyilatkozattal együtt 2024. május 31-ig  </a:t>
            </a:r>
            <a:r>
              <a:rPr lang="hu-HU" sz="1800" b="1" u="sng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vbk.kfi@vbk.bme.hu</a:t>
            </a:r>
            <a:r>
              <a:rPr lang="hu-HU" sz="1800" b="1" u="sng" dirty="0">
                <a:solidFill>
                  <a:srgbClr val="FF0000"/>
                </a:solidFill>
              </a:rPr>
              <a:t> </a:t>
            </a:r>
            <a:r>
              <a:rPr lang="hu-HU" sz="1800" b="1" dirty="0">
                <a:solidFill>
                  <a:srgbClr val="FF0000"/>
                </a:solidFill>
              </a:rPr>
              <a:t>címre.</a:t>
            </a:r>
            <a:endParaRPr lang="hu-HU" sz="1700" dirty="0"/>
          </a:p>
          <a:p>
            <a:pPr>
              <a:spcBef>
                <a:spcPts val="100"/>
              </a:spcBef>
            </a:pPr>
            <a:r>
              <a:rPr lang="hu-HU" sz="1700" dirty="0"/>
              <a:t>7. melléklet: </a:t>
            </a:r>
            <a:r>
              <a:rPr lang="hu-HU" sz="1700" dirty="0">
                <a:solidFill>
                  <a:srgbClr val="0000CC"/>
                </a:solidFill>
              </a:rPr>
              <a:t>Pályázói nyilatkozat (aláírva)</a:t>
            </a:r>
          </a:p>
          <a:p>
            <a:pPr>
              <a:spcBef>
                <a:spcPts val="100"/>
              </a:spcBef>
            </a:pPr>
            <a:r>
              <a:rPr lang="hu-HU" sz="1700" dirty="0"/>
              <a:t>Tudományos tevékenységét bemutató, elismerő dokumentáció, vagy annak másolata</a:t>
            </a:r>
          </a:p>
          <a:p>
            <a:pPr>
              <a:spcBef>
                <a:spcPts val="100"/>
              </a:spcBef>
            </a:pPr>
            <a:r>
              <a:rPr lang="hu-HU" sz="1700" dirty="0"/>
              <a:t>Nyelvtudását igazoló dokumentumok , vagy annak másolata</a:t>
            </a:r>
          </a:p>
          <a:p>
            <a:pPr marL="0" indent="0">
              <a:buNone/>
            </a:pPr>
            <a:r>
              <a:rPr lang="hu-HU" sz="1600" dirty="0" err="1">
                <a:solidFill>
                  <a:srgbClr val="FF0000"/>
                </a:solidFill>
              </a:rPr>
              <a:t>Doktoránsok</a:t>
            </a:r>
            <a:r>
              <a:rPr lang="hu-HU" sz="1600" dirty="0">
                <a:solidFill>
                  <a:srgbClr val="FF0000"/>
                </a:solidFill>
              </a:rPr>
              <a:t> esetében a minimumkövetelmények igazolásaként a cikkek IF-, valamint Q-értékét (</a:t>
            </a:r>
            <a:r>
              <a:rPr lang="hu-HU" sz="1600" dirty="0" err="1">
                <a:solidFill>
                  <a:srgbClr val="FF0000"/>
                </a:solidFill>
              </a:rPr>
              <a:t>kvartilisát</a:t>
            </a:r>
            <a:r>
              <a:rPr lang="hu-HU" sz="1600" dirty="0">
                <a:solidFill>
                  <a:srgbClr val="FF0000"/>
                </a:solidFill>
              </a:rPr>
              <a:t>) és szerzői arányát alátámasztó dokumentumokkal együtt.</a:t>
            </a:r>
          </a:p>
        </p:txBody>
      </p:sp>
      <p:cxnSp>
        <p:nvCxnSpPr>
          <p:cNvPr id="4" name="Egyenes összekötő 3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 descr="A képen szöveg, Betűtípus, embléma, Grafika látható&#10;&#10;Automatikusan generált leírás">
            <a:extLst>
              <a:ext uri="{FF2B5EF4-FFF2-40B4-BE49-F238E27FC236}">
                <a16:creationId xmlns:a16="http://schemas.microsoft.com/office/drawing/2014/main" id="{A30E677E-2000-7ED3-EE6B-3F79C3769F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401" y="28744"/>
            <a:ext cx="1584212" cy="89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307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/>
              <a:t>Összeférhetőség más pályázatokkal</a:t>
            </a:r>
            <a:endParaRPr lang="en-GB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1481" y="1340768"/>
            <a:ext cx="8229600" cy="4813995"/>
          </a:xfrm>
        </p:spPr>
        <p:txBody>
          <a:bodyPr>
            <a:normAutofit/>
          </a:bodyPr>
          <a:lstStyle/>
          <a:p>
            <a:r>
              <a:rPr lang="hu-HU" sz="2000" dirty="0"/>
              <a:t>Ez egy kutatási ösztöndíj, nem tanulmányi</a:t>
            </a:r>
          </a:p>
          <a:p>
            <a:r>
              <a:rPr lang="hu-HU" sz="2000" dirty="0"/>
              <a:t>A kettős finanszírozást a törvény tiltja</a:t>
            </a:r>
          </a:p>
          <a:p>
            <a:r>
              <a:rPr lang="hu-HU" sz="2000" dirty="0"/>
              <a:t>Ugyanarra a munkára a pályázó nem vehet fel fizetést két, v. több helyről.</a:t>
            </a:r>
          </a:p>
          <a:p>
            <a:r>
              <a:rPr lang="hu-HU" sz="2000" dirty="0"/>
              <a:t>Kooperatív Doktori Program Doktori Hallgatói Ösztöndíjban részesül nem lehet EKÖP támogatott is.</a:t>
            </a:r>
          </a:p>
          <a:p>
            <a:r>
              <a:rPr lang="hu-HU" sz="2000" dirty="0"/>
              <a:t>Aki más ösztöndíjat nyer, nyilatkoznia kell, hogy melyiket szeretné igénybe venni:</a:t>
            </a:r>
          </a:p>
          <a:p>
            <a:pPr lvl="1"/>
            <a:r>
              <a:rPr lang="hu-HU" sz="2000" i="1" dirty="0"/>
              <a:t>OTKA bér jellegű pályázattal nem összeférhető</a:t>
            </a:r>
          </a:p>
          <a:p>
            <a:pPr lvl="1"/>
            <a:r>
              <a:rPr lang="hu-HU" sz="2000" dirty="0"/>
              <a:t>Állami doktori ösztöndíjjal összeférhető, ugyanis extra kutatómunkát vállal a pályázó</a:t>
            </a:r>
          </a:p>
          <a:p>
            <a:pPr lvl="1"/>
            <a:r>
              <a:rPr lang="hu-HU" sz="2000" dirty="0"/>
              <a:t>Egyszeri publikációs pályázatokkal akkor összeférhető, ha nem ugyanazzal a publikációval nyerte el mindkettőt a pályázó.</a:t>
            </a:r>
          </a:p>
          <a:p>
            <a:endParaRPr lang="hu-HU" sz="2000" dirty="0"/>
          </a:p>
          <a:p>
            <a:endParaRPr lang="en-GB" sz="2000" dirty="0"/>
          </a:p>
        </p:txBody>
      </p:sp>
      <p:cxnSp>
        <p:nvCxnSpPr>
          <p:cNvPr id="4" name="Egyenes összekötő 3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 descr="A képen szöveg, Betűtípus, embléma, Grafika látható&#10;&#10;Automatikusan generált leírás">
            <a:extLst>
              <a:ext uri="{FF2B5EF4-FFF2-40B4-BE49-F238E27FC236}">
                <a16:creationId xmlns:a16="http://schemas.microsoft.com/office/drawing/2014/main" id="{5A90CCF9-3192-3CA6-BFA1-98CAC0DB5D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401" y="0"/>
            <a:ext cx="1584212" cy="89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890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476" y="1268760"/>
            <a:ext cx="8229600" cy="5400600"/>
          </a:xfrm>
        </p:spPr>
        <p:txBody>
          <a:bodyPr>
            <a:noAutofit/>
          </a:bodyPr>
          <a:lstStyle/>
          <a:p>
            <a:pPr lvl="0" algn="just">
              <a:spcBef>
                <a:spcPts val="100"/>
              </a:spcBef>
            </a:pPr>
            <a:endParaRPr lang="hu-HU" sz="1600" dirty="0"/>
          </a:p>
          <a:p>
            <a:pPr lvl="0" algn="just">
              <a:spcBef>
                <a:spcPts val="100"/>
              </a:spcBef>
            </a:pPr>
            <a:endParaRPr lang="hu-HU" sz="1600" dirty="0"/>
          </a:p>
          <a:p>
            <a:pPr lvl="0" algn="just">
              <a:spcBef>
                <a:spcPts val="100"/>
              </a:spcBef>
            </a:pPr>
            <a:r>
              <a:rPr lang="hu-HU" sz="1600" dirty="0"/>
              <a:t>A pályázatok támogatásának kritériuma, hogy a pályázó a pályázati időszak </a:t>
            </a:r>
            <a:r>
              <a:rPr lang="hu-HU" sz="1600" b="1" dirty="0"/>
              <a:t>teljes időtartamára </a:t>
            </a:r>
            <a:r>
              <a:rPr lang="hu-HU" sz="1600" dirty="0"/>
              <a:t>jogosult legyen az ösztöndíj folyósítására. </a:t>
            </a:r>
            <a:endParaRPr lang="en-GB" sz="1600" dirty="0"/>
          </a:p>
          <a:p>
            <a:pPr lvl="0">
              <a:spcBef>
                <a:spcPts val="100"/>
              </a:spcBef>
            </a:pPr>
            <a:r>
              <a:rPr lang="hu-HU" sz="1600" dirty="0"/>
              <a:t>Az ösztöndíj azok számára </a:t>
            </a:r>
            <a:r>
              <a:rPr lang="hu-HU" sz="1600" b="1" dirty="0"/>
              <a:t>nem folyósítható</a:t>
            </a:r>
            <a:r>
              <a:rPr lang="hu-HU" sz="1600" dirty="0"/>
              <a:t>, aki az ösztöndíj időtartama alatt: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szakot, képzést vagy kart vált (pl.: </a:t>
            </a:r>
            <a:r>
              <a:rPr lang="hu-HU" sz="1600" dirty="0" err="1"/>
              <a:t>MSc-ből</a:t>
            </a:r>
            <a:r>
              <a:rPr lang="hu-HU" sz="1600" dirty="0"/>
              <a:t> </a:t>
            </a:r>
            <a:r>
              <a:rPr lang="hu-HU" sz="1600" dirty="0" err="1"/>
              <a:t>doktoráns</a:t>
            </a:r>
            <a:r>
              <a:rPr lang="hu-HU" sz="1600" dirty="0"/>
              <a:t> lesz),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a jogviszonya megszűnik, vagy megváltozik (pl.: hallgatóból alkalmazott lesz),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tartósan távol van (a pályázati időtartama alatt összesen </a:t>
            </a:r>
            <a:r>
              <a:rPr lang="hu-HU" sz="1600" b="1" dirty="0"/>
              <a:t>öt hónapnál hosszabb </a:t>
            </a:r>
            <a:r>
              <a:rPr lang="hu-HU" sz="1600" dirty="0"/>
              <a:t>ideig)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passzív féléven van,</a:t>
            </a:r>
          </a:p>
          <a:p>
            <a:pPr marL="457200" lvl="1" indent="0">
              <a:spcBef>
                <a:spcPts val="100"/>
              </a:spcBef>
              <a:buNone/>
            </a:pPr>
            <a:endParaRPr lang="en-GB" sz="1600" dirty="0"/>
          </a:p>
          <a:p>
            <a:pPr lvl="0">
              <a:spcBef>
                <a:spcPts val="100"/>
              </a:spcBef>
            </a:pPr>
            <a:r>
              <a:rPr lang="hu-HU" sz="1600" dirty="0"/>
              <a:t>Vállalni kell a kutatási terv teljesítését: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extra kutatási tevékenység elvégzését, amit a </a:t>
            </a:r>
            <a:r>
              <a:rPr lang="hu-HU" sz="1600" b="1" dirty="0"/>
              <a:t>kutatási tervben </a:t>
            </a:r>
            <a:r>
              <a:rPr lang="hu-HU" sz="1600" dirty="0"/>
              <a:t>kell kifejteni</a:t>
            </a:r>
            <a:endParaRPr lang="en-GB" sz="1600" dirty="0"/>
          </a:p>
          <a:p>
            <a:pPr lvl="1">
              <a:spcBef>
                <a:spcPts val="100"/>
              </a:spcBef>
            </a:pPr>
            <a:r>
              <a:rPr lang="hu-HU" sz="1600" dirty="0"/>
              <a:t>az eredményei a Karon fognak hasznosulni.</a:t>
            </a:r>
            <a:endParaRPr lang="en-GB" sz="1600" dirty="0"/>
          </a:p>
          <a:p>
            <a:pPr>
              <a:spcBef>
                <a:spcPts val="100"/>
              </a:spcBef>
            </a:pPr>
            <a:endParaRPr lang="en-GB" sz="1600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395536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000" dirty="0"/>
              <a:t>A Vegyészmérnöki és </a:t>
            </a:r>
            <a:r>
              <a:rPr lang="hu-HU" sz="4000" dirty="0" err="1"/>
              <a:t>Biomérnöki</a:t>
            </a:r>
            <a:r>
              <a:rPr lang="hu-HU" sz="4000" dirty="0"/>
              <a:t> </a:t>
            </a:r>
          </a:p>
          <a:p>
            <a:r>
              <a:rPr lang="hu-HU" sz="4000" dirty="0"/>
              <a:t>Kar ajánlásai</a:t>
            </a:r>
            <a:endParaRPr lang="en-GB" sz="4000" dirty="0"/>
          </a:p>
        </p:txBody>
      </p:sp>
      <p:cxnSp>
        <p:nvCxnSpPr>
          <p:cNvPr id="5" name="Egyenes összekötő 4"/>
          <p:cNvCxnSpPr/>
          <p:nvPr/>
        </p:nvCxnSpPr>
        <p:spPr>
          <a:xfrm>
            <a:off x="107950" y="1124744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Kép 1" descr="A képen szöveg, Betűtípus, embléma, Grafika látható&#10;&#10;Automatikusan generált leírás">
            <a:extLst>
              <a:ext uri="{FF2B5EF4-FFF2-40B4-BE49-F238E27FC236}">
                <a16:creationId xmlns:a16="http://schemas.microsoft.com/office/drawing/2014/main" id="{BD4BF9F0-C505-7B2B-FE0C-C832C6A4E2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56948"/>
            <a:ext cx="1237729" cy="779675"/>
          </a:xfrm>
          <a:prstGeom prst="rect">
            <a:avLst/>
          </a:prstGeom>
        </p:spPr>
      </p:pic>
      <p:pic>
        <p:nvPicPr>
          <p:cNvPr id="7" name="Kép 6" descr="A képen szöveg, Betűtípus, embléma, Grafika látható&#10;&#10;Automatikusan generált leírás">
            <a:extLst>
              <a:ext uri="{FF2B5EF4-FFF2-40B4-BE49-F238E27FC236}">
                <a16:creationId xmlns:a16="http://schemas.microsoft.com/office/drawing/2014/main" id="{D8C5F2C5-77DE-1EE9-0B7C-81AFBE478E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577" y="232481"/>
            <a:ext cx="1237729" cy="89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845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73743" y="2564904"/>
            <a:ext cx="7772400" cy="1470025"/>
          </a:xfrm>
        </p:spPr>
        <p:txBody>
          <a:bodyPr>
            <a:noAutofit/>
          </a:bodyPr>
          <a:lstStyle/>
          <a:p>
            <a:r>
              <a:rPr lang="hu-HU" sz="4800" b="1" dirty="0">
                <a:cs typeface="DaunPenh" pitchFamily="2" charset="0"/>
              </a:rPr>
              <a:t>Köszönjük a figyelmet!</a:t>
            </a:r>
          </a:p>
        </p:txBody>
      </p: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179512" y="348552"/>
            <a:ext cx="1392265" cy="1856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83391" y="4581128"/>
            <a:ext cx="895310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hu-HU" sz="2300" dirty="0"/>
              <a:t>Kérdés esetén forduljanak hozzánk bizalommal:</a:t>
            </a:r>
            <a:endParaRPr lang="en-GB" sz="23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3321463" y="5027404"/>
            <a:ext cx="23326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>
                <a:solidFill>
                  <a:srgbClr val="990033"/>
                </a:solidFill>
              </a:rPr>
              <a:t>vbk.kfi@vbk.bme.hu</a:t>
            </a:r>
            <a:endParaRPr lang="en-GB" sz="2000" dirty="0">
              <a:solidFill>
                <a:srgbClr val="990033"/>
              </a:solidFill>
            </a:endParaRPr>
          </a:p>
        </p:txBody>
      </p:sp>
      <p:sp>
        <p:nvSpPr>
          <p:cNvPr id="11" name="Szövegdoboz 6"/>
          <p:cNvSpPr txBox="1"/>
          <p:nvPr/>
        </p:nvSpPr>
        <p:spPr>
          <a:xfrm>
            <a:off x="5313498" y="5908718"/>
            <a:ext cx="3582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600" u="sng" dirty="0">
                <a:solidFill>
                  <a:srgbClr val="0000CC"/>
                </a:solidFill>
              </a:rPr>
              <a:t>https://www.bme.hu/ekop_2024</a:t>
            </a:r>
          </a:p>
          <a:p>
            <a:r>
              <a:rPr lang="hu-HU" sz="1600" dirty="0">
                <a:solidFill>
                  <a:srgbClr val="990033"/>
                </a:solidFill>
                <a:hlinkClick r:id="rId3"/>
              </a:rPr>
              <a:t>http://www.ch.bme.hu/kutatas/ekop/</a:t>
            </a:r>
            <a:r>
              <a:rPr lang="hu-HU" sz="1600" dirty="0">
                <a:solidFill>
                  <a:srgbClr val="990033"/>
                </a:solidFill>
              </a:rPr>
              <a:t> </a:t>
            </a:r>
            <a:endParaRPr lang="en-GB" sz="1600" dirty="0">
              <a:solidFill>
                <a:srgbClr val="990033"/>
              </a:solidFill>
            </a:endParaRPr>
          </a:p>
          <a:p>
            <a:endParaRPr lang="en-GB" sz="1600" dirty="0">
              <a:solidFill>
                <a:srgbClr val="990033"/>
              </a:solidFill>
            </a:endParaRPr>
          </a:p>
        </p:txBody>
      </p:sp>
      <p:pic>
        <p:nvPicPr>
          <p:cNvPr id="12" name="Picture 2" descr="Képtalálat a következőre: „facebook ikon”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81" y="5917429"/>
            <a:ext cx="530623" cy="530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zövegdoboz 8"/>
          <p:cNvSpPr txBox="1"/>
          <p:nvPr/>
        </p:nvSpPr>
        <p:spPr>
          <a:xfrm>
            <a:off x="906730" y="5917429"/>
            <a:ext cx="36774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990033"/>
                </a:solidFill>
                <a:hlinkClick r:id="rId5"/>
              </a:rPr>
              <a:t>https://www.facebook.com/VBKInfoPont/</a:t>
            </a:r>
            <a:endParaRPr lang="hu-HU" sz="1600" dirty="0">
              <a:solidFill>
                <a:srgbClr val="990033"/>
              </a:solidFill>
            </a:endParaRPr>
          </a:p>
          <a:p>
            <a:r>
              <a:rPr lang="hu-HU" sz="1600" dirty="0">
                <a:solidFill>
                  <a:srgbClr val="990033"/>
                </a:solidFill>
                <a:hlinkClick r:id="rId6"/>
              </a:rPr>
              <a:t>https://www.facebook.com/bmevbk/</a:t>
            </a:r>
            <a:r>
              <a:rPr lang="hu-HU" sz="1600" dirty="0">
                <a:solidFill>
                  <a:srgbClr val="990033"/>
                </a:solidFill>
              </a:rPr>
              <a:t> </a:t>
            </a:r>
            <a:endParaRPr lang="en-GB" sz="1600" dirty="0">
              <a:solidFill>
                <a:srgbClr val="990033"/>
              </a:solidFill>
            </a:endParaRPr>
          </a:p>
        </p:txBody>
      </p:sp>
      <p:pic>
        <p:nvPicPr>
          <p:cNvPr id="14" name="Picture 4" descr="Képtalálat a következőre: „www ikon”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943" y="5843797"/>
            <a:ext cx="753555" cy="753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Kép 3" descr="A képen szöveg, Betűtípus, embléma, Grafika látható&#10;&#10;Automatikusan generált leírás">
            <a:extLst>
              <a:ext uri="{FF2B5EF4-FFF2-40B4-BE49-F238E27FC236}">
                <a16:creationId xmlns:a16="http://schemas.microsoft.com/office/drawing/2014/main" id="{E286A1D1-B94C-6B17-BB7B-EE11CC36DF0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451" y="616669"/>
            <a:ext cx="3675063" cy="147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611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hu-HU" sz="3600" dirty="0"/>
              <a:t>Pályázati kategóriák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4485038"/>
              </p:ext>
            </p:extLst>
          </p:nvPr>
        </p:nvGraphicFramePr>
        <p:xfrm>
          <a:off x="539552" y="1115616"/>
          <a:ext cx="7882602" cy="56692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1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6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36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1" dirty="0">
                          <a:solidFill>
                            <a:schemeClr val="bg1"/>
                          </a:solidFill>
                        </a:rPr>
                        <a:t>Kódszám</a:t>
                      </a:r>
                    </a:p>
                  </a:txBody>
                  <a:tcP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200" b="1" dirty="0">
                          <a:solidFill>
                            <a:schemeClr val="bg1"/>
                          </a:solidFill>
                        </a:rPr>
                        <a:t>Pályázati címe</a:t>
                      </a:r>
                    </a:p>
                  </a:txBody>
                  <a:tcP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b="1" dirty="0">
                          <a:solidFill>
                            <a:schemeClr val="bg1"/>
                          </a:solidFill>
                        </a:rPr>
                        <a:t>Ösztöndíj</a:t>
                      </a:r>
                      <a:r>
                        <a:rPr lang="hu-HU" sz="1200" b="1" baseline="0" dirty="0">
                          <a:solidFill>
                            <a:schemeClr val="bg1"/>
                          </a:solidFill>
                        </a:rPr>
                        <a:t> összege</a:t>
                      </a:r>
                      <a:endParaRPr lang="hu-HU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90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5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dirty="0">
                          <a:solidFill>
                            <a:schemeClr val="tx1"/>
                          </a:solidFill>
                        </a:rPr>
                        <a:t>Alapképzésben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baseline="0" dirty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hu-HU" sz="1000" b="1" baseline="0" dirty="0">
                          <a:solidFill>
                            <a:schemeClr val="tx1"/>
                          </a:solidFill>
                        </a:rPr>
                        <a:t>leendő első éves </a:t>
                      </a:r>
                      <a:r>
                        <a:rPr lang="hu-HU" sz="1000" baseline="0" dirty="0">
                          <a:solidFill>
                            <a:schemeClr val="tx1"/>
                          </a:solidFill>
                        </a:rPr>
                        <a:t>általános felsőoktatási felvételi eljárás keretében meghirdetett alapképzésre felvételi jelentkezési kérelmet nyújtottak be </a:t>
                      </a:r>
                      <a:endParaRPr lang="hu-HU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baseline="0" dirty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hu-HU" sz="1000" b="1" baseline="0" dirty="0">
                          <a:solidFill>
                            <a:schemeClr val="tx1"/>
                          </a:solidFill>
                        </a:rPr>
                        <a:t>leendő felsőbb éves </a:t>
                      </a:r>
                      <a:r>
                        <a:rPr lang="hu-HU" sz="1000" baseline="0" dirty="0">
                          <a:solidFill>
                            <a:schemeClr val="tx1"/>
                          </a:solidFill>
                        </a:rPr>
                        <a:t>alapképzés valamelyikén nappali aktív hallgatói jogviszonnyal rendelkezik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</a:rPr>
                        <a:t>125.000.-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0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dirty="0">
                          <a:solidFill>
                            <a:schemeClr val="tx1"/>
                          </a:solidFill>
                        </a:rPr>
                        <a:t>Mesterképzésben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000" strike="noStrike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baseline="0" dirty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hu-HU" sz="1000" strike="noStrike" baseline="0" dirty="0">
                          <a:solidFill>
                            <a:schemeClr val="tx1"/>
                          </a:solidFill>
                        </a:rPr>
                        <a:t>2024/2025. tanévre felvételi eljárás keretében meghirdetett mesterkezesre jelentkezési kérelmet nyújtottak be vagy fognak benyújtani </a:t>
                      </a:r>
                      <a:r>
                        <a:rPr lang="hu-HU" sz="1000" b="1" strike="noStrike" dirty="0">
                          <a:solidFill>
                            <a:schemeClr val="tx1"/>
                          </a:solidFill>
                        </a:rPr>
                        <a:t>leendő első évesek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baseline="0" dirty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hu-HU" sz="1000" strike="noStrike" dirty="0">
                          <a:solidFill>
                            <a:schemeClr val="tx1"/>
                          </a:solidFill>
                        </a:rPr>
                        <a:t>pályázat benyújtásakor nappali aktív hallgatói jogviszonnyal rendelkezik</a:t>
                      </a:r>
                      <a:r>
                        <a:rPr lang="hu-HU" sz="1000" b="1" strike="noStrike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1000" b="1" strike="noStrike" dirty="0">
                          <a:solidFill>
                            <a:schemeClr val="tx1"/>
                          </a:solidFill>
                        </a:rPr>
                        <a:t>leendő felsőbb évesek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dirty="0">
                          <a:solidFill>
                            <a:schemeClr val="tx1"/>
                          </a:solidFill>
                        </a:rPr>
                        <a:t>-mester képzéses hallgatók, akik utolsó tanévüknek tanulmányaival párhuzamosan doktori képzés részét képző felkészülésben is részt vesznek</a:t>
                      </a:r>
                      <a:endParaRPr lang="hu-HU" sz="100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endParaRPr lang="hu-HU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</a:rPr>
                        <a:t>150.000.-</a:t>
                      </a:r>
                    </a:p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endParaRPr lang="hu-HU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endParaRPr lang="hu-HU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endParaRPr lang="hu-HU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endParaRPr lang="hu-H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55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dirty="0">
                          <a:solidFill>
                            <a:schemeClr val="tx1"/>
                          </a:solidFill>
                        </a:rPr>
                        <a:t>Doktori Képzésben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baseline="0" dirty="0">
                          <a:solidFill>
                            <a:schemeClr val="tx1"/>
                          </a:solidFill>
                        </a:rPr>
                        <a:t>– felvételi eljárás keretében meghirdetett </a:t>
                      </a:r>
                      <a:r>
                        <a:rPr lang="hu-HU" sz="1000" b="1" baseline="0" dirty="0">
                          <a:solidFill>
                            <a:schemeClr val="tx1"/>
                          </a:solidFill>
                        </a:rPr>
                        <a:t>doktori képzésre felvételi jelentkezési kérelmet nyújtottak </a:t>
                      </a:r>
                      <a:r>
                        <a:rPr lang="hu-HU" sz="1000" baseline="0" dirty="0">
                          <a:solidFill>
                            <a:schemeClr val="tx1"/>
                          </a:solidFill>
                        </a:rPr>
                        <a:t>be, vagy szándékoznak benyújtani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baseline="0" dirty="0">
                          <a:solidFill>
                            <a:schemeClr val="tx1"/>
                          </a:solidFill>
                        </a:rPr>
                        <a:t>– bármely munkarendben </a:t>
                      </a:r>
                      <a:r>
                        <a:rPr lang="hu-HU" sz="1000" b="1" baseline="0" dirty="0">
                          <a:solidFill>
                            <a:schemeClr val="tx1"/>
                          </a:solidFill>
                        </a:rPr>
                        <a:t>aktív doktori tanulmányokat folytat és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baseline="0" dirty="0">
                          <a:solidFill>
                            <a:schemeClr val="tx1"/>
                          </a:solidFill>
                        </a:rPr>
                        <a:t>doktori képzés első félévét teljesítette és rendelkezik közlésre elfogadott tudományos közleménnyel vagy iparjogvédelmi bejelentéssel.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</a:rPr>
                        <a:t>200.000.-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0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dirty="0">
                          <a:solidFill>
                            <a:schemeClr val="tx1"/>
                          </a:solidFill>
                        </a:rPr>
                        <a:t>Fiatal oktató Kutató 1.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baseline="0" dirty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hu-HU" sz="1000" dirty="0">
                          <a:solidFill>
                            <a:schemeClr val="tx1"/>
                          </a:solidFill>
                        </a:rPr>
                        <a:t>2019. január 1. után kezdték meg doktori tanulmányaikat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baseline="0" dirty="0">
                          <a:solidFill>
                            <a:schemeClr val="tx1"/>
                          </a:solidFill>
                        </a:rPr>
                        <a:t>–Az abszolutóriumot megszerezték vagy az ösztöndíjas jogviszony kezdetéig várhatóan megszerzik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baseline="0" dirty="0">
                          <a:solidFill>
                            <a:schemeClr val="tx1"/>
                          </a:solidFill>
                        </a:rPr>
                        <a:t>–PhD fokozatukat a z ösztöndíjas jogviszony létesítésekor még nem szerzik meg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baseline="0" dirty="0">
                          <a:solidFill>
                            <a:schemeClr val="tx1"/>
                          </a:solidFill>
                        </a:rPr>
                        <a:t>– 1. mellékletben nevesített szervezeti egységeknél oktatási és vagy kutatási tevékenységet folytatnak vagy ösztöndíjas időszak kezdetétől folytatni kívánnak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baseline="0" dirty="0">
                          <a:solidFill>
                            <a:schemeClr val="tx1"/>
                          </a:solidFill>
                        </a:rPr>
                        <a:t>–PhD hallgatók esetén 3 db IF folyóirat publikációjuk van. 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</a:rPr>
                        <a:t>250.000.-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10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dirty="0">
                          <a:solidFill>
                            <a:schemeClr val="tx1"/>
                          </a:solidFill>
                        </a:rPr>
                        <a:t>Fiatal oktató Kutató 2.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baseline="0" dirty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hu-HU" sz="1000" dirty="0">
                          <a:solidFill>
                            <a:schemeClr val="tx1"/>
                          </a:solidFill>
                        </a:rPr>
                        <a:t>2019. január 1. után  szerezték meg vagy 2024 szeptember 1-ig meg fogják </a:t>
                      </a:r>
                      <a:r>
                        <a:rPr lang="hu-HU" sz="1000" dirty="0" err="1">
                          <a:solidFill>
                            <a:schemeClr val="tx1"/>
                          </a:solidFill>
                        </a:rPr>
                        <a:t>szereznii</a:t>
                      </a:r>
                      <a:r>
                        <a:rPr lang="hu-HU" sz="1000" dirty="0">
                          <a:solidFill>
                            <a:schemeClr val="tx1"/>
                          </a:solidFill>
                        </a:rPr>
                        <a:t> és 2024. 09.01 és 2025 08.31. között oktatói kutatói munkaviszonyt létesítenek </a:t>
                      </a:r>
                      <a:endParaRPr lang="hu-HU" sz="10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000" baseline="0" dirty="0">
                          <a:solidFill>
                            <a:schemeClr val="tx1"/>
                          </a:solidFill>
                        </a:rPr>
                        <a:t>– 1. mellékletben nevesített szervezeti egységeknél oktatási és vagy kutatási tevékenységet folytatnak vagy ösztöndíjas időszak kezdetétől folytatni kívánnak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buNone/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</a:rPr>
                        <a:t>250.000.-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5" name="Egyenes összekötő 4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Kép 10" descr="A képen szöveg, Betűtípus, embléma, Grafika látható&#10;&#10;Automatikusan generált leírás">
            <a:extLst>
              <a:ext uri="{FF2B5EF4-FFF2-40B4-BE49-F238E27FC236}">
                <a16:creationId xmlns:a16="http://schemas.microsoft.com/office/drawing/2014/main" id="{A047B86F-8877-2028-202F-D4295B846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-27383"/>
            <a:ext cx="1584176" cy="964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360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hu-HU" sz="3600" b="1" dirty="0"/>
              <a:t>Ösztöndíjas időszak: </a:t>
            </a:r>
            <a:br>
              <a:rPr lang="hu-HU" sz="3600" b="1" dirty="0"/>
            </a:br>
            <a:r>
              <a:rPr lang="de-DE" sz="2800" b="1" dirty="0">
                <a:solidFill>
                  <a:srgbClr val="FF0000"/>
                </a:solidFill>
              </a:rPr>
              <a:t>20</a:t>
            </a:r>
            <a:r>
              <a:rPr lang="hu-HU" sz="2800" b="1" dirty="0">
                <a:solidFill>
                  <a:srgbClr val="FF0000"/>
                </a:solidFill>
              </a:rPr>
              <a:t>24</a:t>
            </a:r>
            <a:r>
              <a:rPr lang="de-DE" sz="2800" b="1" dirty="0">
                <a:solidFill>
                  <a:srgbClr val="FF0000"/>
                </a:solidFill>
              </a:rPr>
              <a:t>. </a:t>
            </a:r>
            <a:r>
              <a:rPr lang="de-DE" sz="2800" b="1" dirty="0" err="1">
                <a:solidFill>
                  <a:srgbClr val="FF0000"/>
                </a:solidFill>
              </a:rPr>
              <a:t>szeptember</a:t>
            </a:r>
            <a:r>
              <a:rPr lang="de-DE" sz="2800" b="1" dirty="0">
                <a:solidFill>
                  <a:srgbClr val="FF0000"/>
                </a:solidFill>
              </a:rPr>
              <a:t> 1</a:t>
            </a:r>
            <a:r>
              <a:rPr lang="hu-HU" sz="2800" b="1" dirty="0">
                <a:solidFill>
                  <a:srgbClr val="FF0000"/>
                </a:solidFill>
              </a:rPr>
              <a:t>.-2025. augusztus 31.</a:t>
            </a:r>
          </a:p>
        </p:txBody>
      </p:sp>
      <p:cxnSp>
        <p:nvCxnSpPr>
          <p:cNvPr id="5" name="Egyenes összekötő 4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Kép 10" descr="A képen szöveg, Betűtípus, embléma, Grafika látható&#10;&#10;Automatikusan generált leírás">
            <a:extLst>
              <a:ext uri="{FF2B5EF4-FFF2-40B4-BE49-F238E27FC236}">
                <a16:creationId xmlns:a16="http://schemas.microsoft.com/office/drawing/2014/main" id="{A047B86F-8877-2028-202F-D4295B846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824" y="44449"/>
            <a:ext cx="1584176" cy="964008"/>
          </a:xfrm>
          <a:prstGeom prst="rect">
            <a:avLst/>
          </a:prstGeom>
        </p:spPr>
      </p:pic>
      <p:sp>
        <p:nvSpPr>
          <p:cNvPr id="7" name="Tartalom helye 6">
            <a:extLst>
              <a:ext uri="{FF2B5EF4-FFF2-40B4-BE49-F238E27FC236}">
                <a16:creationId xmlns:a16="http://schemas.microsoft.com/office/drawing/2014/main" id="{01614AAE-3031-572D-35A2-2C5A961B6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199"/>
            <a:ext cx="8075240" cy="4997153"/>
          </a:xfrm>
        </p:spPr>
        <p:txBody>
          <a:bodyPr>
            <a:normAutofit/>
          </a:bodyPr>
          <a:lstStyle/>
          <a:p>
            <a:endParaRPr lang="hu-HU" sz="1000" dirty="0">
              <a:solidFill>
                <a:srgbClr val="00FF00"/>
              </a:solidFill>
            </a:endParaRPr>
          </a:p>
          <a:p>
            <a:r>
              <a:rPr lang="hu-HU" sz="1500" dirty="0"/>
              <a:t> *2025. február 1 – 2025. augusztus 31. közötti időszakban pályázat csak abban az esetben támogatható, amennyiben a pályázat elbírálásáig a Kormányrendelet változtatását követően az NKFIH erre vonatkozó utasítást ad.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FBDD712F-A599-96C2-DBCE-1BE2180C7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046" y="3429001"/>
            <a:ext cx="1220993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0" name="Táblázat 9">
            <a:extLst>
              <a:ext uri="{FF2B5EF4-FFF2-40B4-BE49-F238E27FC236}">
                <a16:creationId xmlns:a16="http://schemas.microsoft.com/office/drawing/2014/main" id="{24F67D58-9104-8437-B180-79CCE38530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004446"/>
              </p:ext>
            </p:extLst>
          </p:nvPr>
        </p:nvGraphicFramePr>
        <p:xfrm>
          <a:off x="899592" y="2780928"/>
          <a:ext cx="6768753" cy="26622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5334">
                  <a:extLst>
                    <a:ext uri="{9D8B030D-6E8A-4147-A177-3AD203B41FA5}">
                      <a16:colId xmlns:a16="http://schemas.microsoft.com/office/drawing/2014/main" val="452777620"/>
                    </a:ext>
                  </a:extLst>
                </a:gridCol>
                <a:gridCol w="1102857">
                  <a:extLst>
                    <a:ext uri="{9D8B030D-6E8A-4147-A177-3AD203B41FA5}">
                      <a16:colId xmlns:a16="http://schemas.microsoft.com/office/drawing/2014/main" val="1748733695"/>
                    </a:ext>
                  </a:extLst>
                </a:gridCol>
                <a:gridCol w="1101991">
                  <a:extLst>
                    <a:ext uri="{9D8B030D-6E8A-4147-A177-3AD203B41FA5}">
                      <a16:colId xmlns:a16="http://schemas.microsoft.com/office/drawing/2014/main" val="2501725731"/>
                    </a:ext>
                  </a:extLst>
                </a:gridCol>
                <a:gridCol w="1102857">
                  <a:extLst>
                    <a:ext uri="{9D8B030D-6E8A-4147-A177-3AD203B41FA5}">
                      <a16:colId xmlns:a16="http://schemas.microsoft.com/office/drawing/2014/main" val="3546886095"/>
                    </a:ext>
                  </a:extLst>
                </a:gridCol>
                <a:gridCol w="1102857">
                  <a:extLst>
                    <a:ext uri="{9D8B030D-6E8A-4147-A177-3AD203B41FA5}">
                      <a16:colId xmlns:a16="http://schemas.microsoft.com/office/drawing/2014/main" val="339742124"/>
                    </a:ext>
                  </a:extLst>
                </a:gridCol>
                <a:gridCol w="1102857">
                  <a:extLst>
                    <a:ext uri="{9D8B030D-6E8A-4147-A177-3AD203B41FA5}">
                      <a16:colId xmlns:a16="http://schemas.microsoft.com/office/drawing/2014/main" val="229666047"/>
                    </a:ext>
                  </a:extLst>
                </a:gridCol>
              </a:tblGrid>
              <a:tr h="8706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 dirty="0">
                          <a:effectLst/>
                        </a:rPr>
                        <a:t> </a:t>
                      </a:r>
                      <a:endParaRPr lang="hu-H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5 hónap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2024.09.01-2025.01.31.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 dirty="0">
                          <a:effectLst/>
                        </a:rPr>
                        <a:t>5 hónap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 dirty="0">
                          <a:effectLst/>
                        </a:rPr>
                        <a:t>2025.02.01-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 dirty="0">
                          <a:effectLst/>
                        </a:rPr>
                        <a:t>2025.06.30.</a:t>
                      </a:r>
                      <a:endParaRPr lang="hu-H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 dirty="0">
                          <a:effectLst/>
                        </a:rPr>
                        <a:t>7 hónap*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 dirty="0">
                          <a:effectLst/>
                        </a:rPr>
                        <a:t>2025.02.01-2025.08.31.</a:t>
                      </a:r>
                      <a:endParaRPr lang="hu-H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 dirty="0">
                          <a:effectLst/>
                        </a:rPr>
                        <a:t>10 hónap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 dirty="0">
                          <a:effectLst/>
                        </a:rPr>
                        <a:t>2024.09.01.-2025.06.30.</a:t>
                      </a:r>
                      <a:endParaRPr lang="hu-H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12 hónap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2024.09.01.-2025.08.31.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8783721"/>
                  </a:ext>
                </a:extLst>
              </a:tr>
              <a:tr h="2323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Alapképzés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igen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 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 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igen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 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0467847"/>
                  </a:ext>
                </a:extLst>
              </a:tr>
              <a:tr h="2323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Mesterképzés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igen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igen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 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igen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 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06900"/>
                  </a:ext>
                </a:extLst>
              </a:tr>
              <a:tr h="2323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Doktori Képzés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igen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 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igen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 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igen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8962819"/>
                  </a:ext>
                </a:extLst>
              </a:tr>
              <a:tr h="475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Fiatal Oktató Kutató I.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igen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 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igen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 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igen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1875337"/>
                  </a:ext>
                </a:extLst>
              </a:tr>
              <a:tr h="4754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 dirty="0">
                          <a:effectLst/>
                        </a:rPr>
                        <a:t>Fiatal Oktató Kutató I.</a:t>
                      </a:r>
                      <a:endParaRPr lang="hu-H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 dirty="0">
                          <a:effectLst/>
                        </a:rPr>
                        <a:t> </a:t>
                      </a:r>
                      <a:endParaRPr lang="hu-H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 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 dirty="0">
                          <a:effectLst/>
                        </a:rPr>
                        <a:t> </a:t>
                      </a:r>
                      <a:endParaRPr lang="hu-H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>
                          <a:effectLst/>
                        </a:rPr>
                        <a:t> </a:t>
                      </a:r>
                      <a:endParaRPr lang="hu-HU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00" kern="100" dirty="0">
                          <a:effectLst/>
                        </a:rPr>
                        <a:t>igen</a:t>
                      </a:r>
                      <a:endParaRPr lang="hu-HU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3320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739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/>
            <a:r>
              <a:rPr lang="hu-HU" sz="1600" dirty="0"/>
              <a:t>A pályázó vállalja, hogy az ösztöndíjas időszakban – témavezető segítségével havonta egy konzultációval – egy kutatócsoport munkájába bekapcsolódva-, vagy egyénileg kutatómunkát végez </a:t>
            </a:r>
            <a:r>
              <a:rPr lang="hu-HU" sz="1600" b="1" dirty="0"/>
              <a:t>a felsőoktatási intézményben</a:t>
            </a:r>
            <a:r>
              <a:rPr lang="hu-HU" sz="1600" dirty="0"/>
              <a:t>, és az ösztöndíjas időszak alatt a fogadó magyarországi </a:t>
            </a:r>
            <a:r>
              <a:rPr lang="hu-HU" sz="1600" u="sng" dirty="0"/>
              <a:t>felsőoktatási intézményben közzéteszi a tudományos kutatási, fejlesztési munkája eredményeit</a:t>
            </a:r>
            <a:r>
              <a:rPr lang="hu-HU" sz="1600" dirty="0"/>
              <a:t>. Kutatási tevékenységének eredményeit népszerűsíti.</a:t>
            </a:r>
          </a:p>
          <a:p>
            <a:pPr algn="just"/>
            <a:r>
              <a:rPr lang="hu-HU" sz="1600" dirty="0"/>
              <a:t>Közreműködik a felsőoktatási intézmény hallgatóinak felzárkóztatásában illetve a tehetséggondozásban.</a:t>
            </a:r>
          </a:p>
          <a:p>
            <a:pPr algn="just"/>
            <a:r>
              <a:rPr lang="hu-HU" sz="1600" b="1" dirty="0"/>
              <a:t>Témavezető: </a:t>
            </a:r>
            <a:r>
              <a:rPr lang="hu-HU" sz="1600" dirty="0"/>
              <a:t>BME-vel jogviszonyban áll, vagy a VBK SZMSZ-ben meghatározott MTA kutatócsoportban dolgozik.</a:t>
            </a:r>
          </a:p>
          <a:p>
            <a:r>
              <a:rPr lang="hu-HU" sz="1600" dirty="0"/>
              <a:t>Az ösztöndíjas jogviszony létesítésekor (szeptemberben) igazolni kell az </a:t>
            </a:r>
            <a:r>
              <a:rPr lang="hu-HU" sz="1600" b="1" dirty="0"/>
              <a:t>aktív jogviszonyt!</a:t>
            </a:r>
          </a:p>
          <a:p>
            <a:r>
              <a:rPr lang="hu-HU" sz="1600" dirty="0"/>
              <a:t>Amennyiben a pályázó publikációs tevékenysége megtalálható az </a:t>
            </a:r>
            <a:r>
              <a:rPr lang="hu-HU" sz="1600" dirty="0" err="1"/>
              <a:t>MTMT-ben</a:t>
            </a:r>
            <a:r>
              <a:rPr lang="hu-HU" sz="1600" dirty="0"/>
              <a:t>, akkor elegendő a linket megadni.</a:t>
            </a:r>
            <a:endParaRPr lang="hu-HU" sz="1600" dirty="0">
              <a:solidFill>
                <a:srgbClr val="00FF00"/>
              </a:solidFill>
            </a:endParaRPr>
          </a:p>
          <a:p>
            <a:r>
              <a:rPr lang="hu-HU" sz="1600" dirty="0"/>
              <a:t>Az átlagon </a:t>
            </a:r>
            <a:r>
              <a:rPr lang="hu-HU" sz="1600" b="1" dirty="0"/>
              <a:t>súlyozott tanulmányi átlagot </a:t>
            </a:r>
            <a:r>
              <a:rPr lang="hu-HU" sz="1600" dirty="0"/>
              <a:t>értünk, erről (tanulmányi) igazolást kell benyújtani .</a:t>
            </a:r>
          </a:p>
          <a:p>
            <a:r>
              <a:rPr lang="hu-HU" sz="1600" b="1" dirty="0"/>
              <a:t>Intézményi EKÖP rendezvényen </a:t>
            </a:r>
            <a:r>
              <a:rPr lang="hu-HU" sz="1600" dirty="0"/>
              <a:t>való részvétel – mindenki számára kötelező! </a:t>
            </a:r>
          </a:p>
          <a:p>
            <a:endParaRPr lang="hu-HU" sz="1600" dirty="0">
              <a:solidFill>
                <a:srgbClr val="00FF00"/>
              </a:solidFill>
            </a:endParaRPr>
          </a:p>
          <a:p>
            <a:pPr marL="0" indent="0">
              <a:buNone/>
            </a:pPr>
            <a:endParaRPr lang="hu-HU" sz="1600" dirty="0"/>
          </a:p>
          <a:p>
            <a:endParaRPr lang="hu-HU" sz="1600" dirty="0"/>
          </a:p>
        </p:txBody>
      </p:sp>
      <p:cxnSp>
        <p:nvCxnSpPr>
          <p:cNvPr id="4" name="Egyenes összekötő 3"/>
          <p:cNvCxnSpPr/>
          <p:nvPr/>
        </p:nvCxnSpPr>
        <p:spPr>
          <a:xfrm>
            <a:off x="107950" y="981075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449"/>
            <a:ext cx="669131" cy="89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ím 1"/>
          <p:cNvSpPr txBox="1">
            <a:spLocks/>
          </p:cNvSpPr>
          <p:nvPr/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4000" dirty="0"/>
              <a:t>Általános feltételek</a:t>
            </a:r>
          </a:p>
        </p:txBody>
      </p:sp>
      <p:pic>
        <p:nvPicPr>
          <p:cNvPr id="2" name="Kép 1" descr="A képen szöveg, Betűtípus, embléma, Grafika látható&#10;&#10;Automatikusan generált leírás">
            <a:extLst>
              <a:ext uri="{FF2B5EF4-FFF2-40B4-BE49-F238E27FC236}">
                <a16:creationId xmlns:a16="http://schemas.microsoft.com/office/drawing/2014/main" id="{F3FEAE0A-EDCB-8933-3CCD-4D17D92BAB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401" y="28744"/>
            <a:ext cx="1584212" cy="89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795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150" y="0"/>
            <a:ext cx="7620650" cy="1412776"/>
          </a:xfrm>
        </p:spPr>
        <p:txBody>
          <a:bodyPr>
            <a:noAutofit/>
          </a:bodyPr>
          <a:lstStyle/>
          <a:p>
            <a:r>
              <a:rPr lang="hu-HU" sz="4000" dirty="0">
                <a:solidFill>
                  <a:srgbClr val="00FF00"/>
                </a:solidFill>
              </a:rPr>
              <a:t>Alapképzés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Autofit/>
          </a:bodyPr>
          <a:lstStyle/>
          <a:p>
            <a:pPr algn="just">
              <a:spcBef>
                <a:spcPts val="100"/>
              </a:spcBef>
            </a:pPr>
            <a:r>
              <a:rPr lang="hu-HU" sz="1400" b="1" dirty="0"/>
              <a:t>Cél: </a:t>
            </a:r>
            <a:r>
              <a:rPr lang="hu-HU" sz="1400" dirty="0"/>
              <a:t> A középiskolai tanulmányaikat sikeresen befejező, alapképzésben részt vevő, tehetséges hallgatók kutatási tevékenységének és </a:t>
            </a:r>
            <a:r>
              <a:rPr lang="hu-HU" sz="1400" b="1" dirty="0"/>
              <a:t>szakmai fejlődésének támogatása</a:t>
            </a:r>
            <a:r>
              <a:rPr lang="hu-HU" sz="1400" dirty="0"/>
              <a:t>, amelynek eredménye </a:t>
            </a:r>
            <a:r>
              <a:rPr lang="hu-HU" sz="1400" b="1" dirty="0"/>
              <a:t>tudományos előadás,</a:t>
            </a:r>
            <a:r>
              <a:rPr lang="hu-HU" sz="1400" dirty="0"/>
              <a:t> </a:t>
            </a:r>
            <a:r>
              <a:rPr lang="hu-HU" sz="1400" b="1" dirty="0"/>
              <a:t>TDK-dolgozat</a:t>
            </a:r>
            <a:r>
              <a:rPr lang="hu-HU" sz="1400" dirty="0"/>
              <a:t>, egyéb – az adott tudományágban releváns – tudományos, műszaki vagy művészi alkotás, továbbá a </a:t>
            </a:r>
            <a:r>
              <a:rPr lang="hu-HU" sz="1400" b="1" dirty="0"/>
              <a:t>mester tanulmányok megkezdésére való felkészülés</a:t>
            </a:r>
            <a:r>
              <a:rPr lang="hu-HU" sz="1400" dirty="0"/>
              <a:t>. </a:t>
            </a:r>
          </a:p>
          <a:p>
            <a:pPr>
              <a:spcBef>
                <a:spcPts val="100"/>
              </a:spcBef>
            </a:pPr>
            <a:endParaRPr lang="en-GB" sz="1400" dirty="0"/>
          </a:p>
          <a:p>
            <a:pPr>
              <a:spcBef>
                <a:spcPts val="100"/>
              </a:spcBef>
            </a:pPr>
            <a:r>
              <a:rPr lang="hu-HU" sz="1400" dirty="0"/>
              <a:t>Az ösztöndíj összege:  </a:t>
            </a:r>
            <a:r>
              <a:rPr lang="hu-HU" sz="1400" b="1" dirty="0"/>
              <a:t>125.000 Ft/hó/fő</a:t>
            </a:r>
          </a:p>
          <a:p>
            <a:pPr>
              <a:spcBef>
                <a:spcPts val="100"/>
              </a:spcBef>
            </a:pPr>
            <a:r>
              <a:rPr lang="hu-HU" sz="1400" u="sng" dirty="0"/>
              <a:t>Leendő első évesek </a:t>
            </a:r>
            <a:r>
              <a:rPr lang="hu-HU" sz="1400" dirty="0"/>
              <a:t>alapképzésen hallgatói jogviszonyt létesítenek</a:t>
            </a:r>
            <a:r>
              <a:rPr lang="hu-HU" sz="1400" b="1" dirty="0"/>
              <a:t> nappali munkarendben</a:t>
            </a:r>
            <a:r>
              <a:rPr lang="hu-HU" sz="1400" dirty="0"/>
              <a:t> legkésőbb </a:t>
            </a:r>
            <a:r>
              <a:rPr lang="hu-HU" sz="1400" dirty="0">
                <a:solidFill>
                  <a:srgbClr val="FF0000"/>
                </a:solidFill>
              </a:rPr>
              <a:t>augusztus 30-ig.</a:t>
            </a:r>
            <a:endParaRPr lang="hu-HU" sz="1400" dirty="0">
              <a:solidFill>
                <a:srgbClr val="00FF00"/>
              </a:solidFill>
            </a:endParaRPr>
          </a:p>
          <a:p>
            <a:pPr lvl="1">
              <a:spcBef>
                <a:spcPts val="100"/>
              </a:spcBef>
            </a:pPr>
            <a:r>
              <a:rPr lang="hu-HU" sz="1400" dirty="0"/>
              <a:t>a középfokú képzésben teljesített tanulmányi eredményének utolsó lezárt félévi átlaga, legalább „</a:t>
            </a:r>
            <a:r>
              <a:rPr lang="hu-HU" sz="1400" b="1" dirty="0"/>
              <a:t>4.00” </a:t>
            </a:r>
            <a:r>
              <a:rPr lang="hu-HU" sz="1400" dirty="0"/>
              <a:t>minősítésű legyen.</a:t>
            </a:r>
          </a:p>
          <a:p>
            <a:pPr>
              <a:spcBef>
                <a:spcPts val="100"/>
              </a:spcBef>
            </a:pPr>
            <a:r>
              <a:rPr lang="hu-HU" sz="1400" b="1" u="sng" dirty="0"/>
              <a:t>L</a:t>
            </a:r>
            <a:r>
              <a:rPr lang="hu-HU" sz="1400" u="sng" dirty="0"/>
              <a:t>eendő felsőbb évesek</a:t>
            </a:r>
            <a:r>
              <a:rPr lang="hu-HU" sz="1400" dirty="0"/>
              <a:t>, felsőoktatási intézménnyel </a:t>
            </a:r>
            <a:r>
              <a:rPr lang="hu-HU" sz="1400" b="1" dirty="0"/>
              <a:t>nappali munkarendben  </a:t>
            </a:r>
            <a:r>
              <a:rPr lang="hu-HU" sz="1400" dirty="0"/>
              <a:t>aktív hallgatói jogviszonyban rendelkezik és súlyozott tanulmányi átlaga az ösztöndíj kezdete előtti félévben legalább </a:t>
            </a:r>
            <a:r>
              <a:rPr lang="hu-HU" sz="1400" b="1" dirty="0"/>
              <a:t>3,5</a:t>
            </a:r>
            <a:r>
              <a:rPr lang="hu-HU" sz="1400" dirty="0"/>
              <a:t> minősítésű legyen.</a:t>
            </a:r>
          </a:p>
          <a:p>
            <a:pPr marL="0" indent="0">
              <a:spcBef>
                <a:spcPts val="100"/>
              </a:spcBef>
              <a:buNone/>
            </a:pPr>
            <a:endParaRPr lang="hu-HU" sz="1400" dirty="0"/>
          </a:p>
          <a:p>
            <a:pPr marL="0" lvl="1" indent="0">
              <a:spcBef>
                <a:spcPts val="100"/>
              </a:spcBef>
              <a:buNone/>
            </a:pPr>
            <a:r>
              <a:rPr lang="hu-HU" sz="1400" b="1" dirty="0"/>
              <a:t>Amennyiben a pályázó kizárólag egy lezárt félévvel rendelkezik, úgy lezárt félévének súlyozott tanulmányi átlagát kell figyelembe venni!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hu-HU" sz="1400" dirty="0"/>
              <a:t>A kutatási tervhez szükség van ajánlásra!  ( A Témavezetői nyilatkozat)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hu-HU" sz="1400" b="1" dirty="0"/>
              <a:t>Kötelező vállalások:</a:t>
            </a:r>
          </a:p>
          <a:p>
            <a:pPr>
              <a:spcBef>
                <a:spcPts val="100"/>
              </a:spcBef>
              <a:buFontTx/>
              <a:buChar char="-"/>
            </a:pPr>
            <a:r>
              <a:rPr lang="hu-HU" sz="1400" dirty="0"/>
              <a:t>Ösztöndíjas időszak alatt kutatást véget és </a:t>
            </a:r>
            <a:r>
              <a:rPr lang="hu-HU" sz="1400" b="1" dirty="0"/>
              <a:t>Tudományos Diákköri dolgozatot </a:t>
            </a:r>
            <a:r>
              <a:rPr lang="hu-HU" sz="1400" dirty="0"/>
              <a:t>készít és bármely felsőoktatási intézményben szervezett TDK-konferencián bemutatja. </a:t>
            </a:r>
          </a:p>
          <a:p>
            <a:pPr>
              <a:spcBef>
                <a:spcPts val="100"/>
              </a:spcBef>
              <a:buFontTx/>
              <a:buChar char="-"/>
            </a:pPr>
            <a:r>
              <a:rPr lang="hu-HU" sz="1400" dirty="0"/>
              <a:t>Havi legalább 1 személyes/online </a:t>
            </a:r>
            <a:r>
              <a:rPr lang="hu-HU" sz="1400" b="1" dirty="0"/>
              <a:t>konzultáció</a:t>
            </a:r>
            <a:r>
              <a:rPr lang="hu-HU" sz="1400" dirty="0"/>
              <a:t> a témavezetővel, konzultációs lap vezetése igazolja</a:t>
            </a:r>
          </a:p>
          <a:p>
            <a:pPr>
              <a:spcBef>
                <a:spcPts val="100"/>
              </a:spcBef>
              <a:buFontTx/>
              <a:buChar char="-"/>
            </a:pPr>
            <a:r>
              <a:rPr lang="hu-HU" sz="1400" b="1" dirty="0"/>
              <a:t>Intézményi EKÖP rendezvényen </a:t>
            </a:r>
            <a:r>
              <a:rPr lang="hu-HU" sz="1400" dirty="0"/>
              <a:t>való részvétel és </a:t>
            </a:r>
            <a:r>
              <a:rPr lang="hu-HU" sz="1400" b="1" dirty="0"/>
              <a:t>intézményen kívüli </a:t>
            </a:r>
            <a:r>
              <a:rPr lang="hu-HU" sz="1400" dirty="0"/>
              <a:t>(hazai/nemzetközi) konferencián egyéb szakmai rendezvényen ismerteti szakmai eredményeit.</a:t>
            </a:r>
          </a:p>
          <a:p>
            <a:pPr>
              <a:spcBef>
                <a:spcPts val="100"/>
              </a:spcBef>
              <a:buFontTx/>
              <a:buChar char="-"/>
            </a:pPr>
            <a:endParaRPr lang="hu-HU" sz="1400" dirty="0"/>
          </a:p>
          <a:p>
            <a:pPr>
              <a:spcBef>
                <a:spcPts val="100"/>
              </a:spcBef>
              <a:buFontTx/>
              <a:buChar char="-"/>
            </a:pPr>
            <a:endParaRPr lang="hu-HU" sz="1400" dirty="0"/>
          </a:p>
          <a:p>
            <a:pPr>
              <a:spcBef>
                <a:spcPts val="100"/>
              </a:spcBef>
            </a:pPr>
            <a:endParaRPr lang="hu-HU" sz="1400" dirty="0"/>
          </a:p>
          <a:p>
            <a:pPr>
              <a:spcBef>
                <a:spcPts val="100"/>
              </a:spcBef>
            </a:pPr>
            <a:endParaRPr lang="hu-HU" sz="1400" dirty="0"/>
          </a:p>
        </p:txBody>
      </p:sp>
      <p:cxnSp>
        <p:nvCxnSpPr>
          <p:cNvPr id="4" name="Egyenes összekötő 3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ép 5" descr="A képen szöveg, Betűtípus, embléma, Grafika látható&#10;&#10;Automatikusan generált leírás">
            <a:extLst>
              <a:ext uri="{FF2B5EF4-FFF2-40B4-BE49-F238E27FC236}">
                <a16:creationId xmlns:a16="http://schemas.microsoft.com/office/drawing/2014/main" id="{BFC6EFF8-1218-12F2-DEA8-843725B433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401" y="28744"/>
            <a:ext cx="1584212" cy="89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157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Autofit/>
          </a:bodyPr>
          <a:lstStyle/>
          <a:p>
            <a:pPr algn="just">
              <a:spcBef>
                <a:spcPts val="100"/>
              </a:spcBef>
            </a:pPr>
            <a:r>
              <a:rPr lang="hu-HU" sz="1600" b="1" dirty="0"/>
              <a:t>Cél: </a:t>
            </a:r>
            <a:r>
              <a:rPr lang="hu-HU" sz="1600" dirty="0"/>
              <a:t>a mester (osztatlan) képzésben részt vevő, </a:t>
            </a:r>
            <a:r>
              <a:rPr lang="hu-HU" sz="1600" b="1" dirty="0"/>
              <a:t>tehetséges hallgatók kutatási tevékenységének</a:t>
            </a:r>
            <a:r>
              <a:rPr lang="hu-HU" sz="1600" dirty="0"/>
              <a:t> és szakmai fejlődésének </a:t>
            </a:r>
            <a:r>
              <a:rPr lang="hu-HU" sz="1600" b="1" dirty="0"/>
              <a:t>támogatása</a:t>
            </a:r>
            <a:r>
              <a:rPr lang="hu-HU" sz="1600" dirty="0"/>
              <a:t>, amelynek eredménye </a:t>
            </a:r>
            <a:r>
              <a:rPr lang="hu-HU" sz="1600" b="1" dirty="0"/>
              <a:t>publikáció </a:t>
            </a:r>
            <a:r>
              <a:rPr lang="hu-HU" sz="1600" dirty="0"/>
              <a:t>(tudományos előadás,  </a:t>
            </a:r>
            <a:r>
              <a:rPr lang="hu-HU" sz="1600" b="1" dirty="0"/>
              <a:t>TDK-dolgozat</a:t>
            </a:r>
            <a:r>
              <a:rPr lang="hu-HU" sz="1600" dirty="0"/>
              <a:t>), egyéb – az adott tudományágban releváns – tudományos, műszaki vagy művészi alkotás, továbbá a </a:t>
            </a:r>
            <a:r>
              <a:rPr lang="hu-HU" sz="1600" b="1" dirty="0"/>
              <a:t>doktori tanulmányok megkezdésére való felkészülés</a:t>
            </a:r>
            <a:r>
              <a:rPr lang="hu-HU" sz="1600" dirty="0"/>
              <a:t>.</a:t>
            </a:r>
          </a:p>
          <a:p>
            <a:pPr>
              <a:spcBef>
                <a:spcPts val="100"/>
              </a:spcBef>
            </a:pPr>
            <a:endParaRPr lang="en-GB" sz="1600" dirty="0"/>
          </a:p>
          <a:p>
            <a:pPr>
              <a:spcBef>
                <a:spcPts val="100"/>
              </a:spcBef>
            </a:pPr>
            <a:r>
              <a:rPr lang="hu-HU" sz="1600" dirty="0"/>
              <a:t>Az ösztöndíj összege: </a:t>
            </a:r>
            <a:r>
              <a:rPr lang="hu-HU" sz="1600" b="1" dirty="0"/>
              <a:t>150 000 Ft /hó/fő.</a:t>
            </a:r>
            <a:endParaRPr lang="hu-HU" sz="1600" dirty="0"/>
          </a:p>
          <a:p>
            <a:pPr>
              <a:spcBef>
                <a:spcPts val="100"/>
              </a:spcBef>
            </a:pPr>
            <a:endParaRPr lang="hu-HU" sz="1600" dirty="0"/>
          </a:p>
          <a:p>
            <a:pPr>
              <a:spcBef>
                <a:spcPts val="100"/>
              </a:spcBef>
            </a:pPr>
            <a:r>
              <a:rPr lang="hu-HU" sz="1600" dirty="0"/>
              <a:t>Leendő első évesek mester (osztatlan) képzésére jelentkeznek és az intézmény mester (osztatlan) képzésén, legkésőbb </a:t>
            </a:r>
            <a:r>
              <a:rPr lang="hu-HU" sz="1600" dirty="0">
                <a:solidFill>
                  <a:srgbClr val="FF0000"/>
                </a:solidFill>
              </a:rPr>
              <a:t>augusztus 30-ig </a:t>
            </a:r>
            <a:r>
              <a:rPr lang="hu-HU" sz="1600" b="1" dirty="0"/>
              <a:t>nappali munkarendben </a:t>
            </a:r>
            <a:r>
              <a:rPr lang="hu-HU" sz="1600" dirty="0"/>
              <a:t> aktív  hallgatói jogviszonyt létesítenek:</a:t>
            </a:r>
            <a:endParaRPr lang="hu-HU" sz="1600" dirty="0">
              <a:solidFill>
                <a:srgbClr val="00FF00"/>
              </a:solidFill>
            </a:endParaRPr>
          </a:p>
          <a:p>
            <a:pPr marL="457200" lvl="1" indent="0">
              <a:spcBef>
                <a:spcPts val="100"/>
              </a:spcBef>
              <a:buNone/>
            </a:pPr>
            <a:r>
              <a:rPr lang="hu-HU" sz="1600" dirty="0"/>
              <a:t>	utolsó  lezárt félévének súlyozott tanulmányi átlaga, legalább „</a:t>
            </a:r>
            <a:r>
              <a:rPr lang="hu-HU" sz="1600" b="1" dirty="0"/>
              <a:t>3.5” </a:t>
            </a:r>
            <a:r>
              <a:rPr lang="hu-HU" sz="1600" dirty="0"/>
              <a:t>minősítésű legyen</a:t>
            </a:r>
          </a:p>
          <a:p>
            <a:pPr>
              <a:spcBef>
                <a:spcPts val="100"/>
              </a:spcBef>
            </a:pPr>
            <a:r>
              <a:rPr lang="hu-HU" sz="1600" dirty="0"/>
              <a:t>Leendő felsőbb évesek a felsőoktatási intézménnyel </a:t>
            </a:r>
            <a:r>
              <a:rPr lang="hu-HU" sz="1600" b="1" dirty="0"/>
              <a:t>aktív </a:t>
            </a:r>
            <a:r>
              <a:rPr lang="hu-HU" sz="1600" dirty="0"/>
              <a:t>hallgatói jogviszonyban állnak </a:t>
            </a:r>
            <a:r>
              <a:rPr lang="hu-HU" sz="1600" b="1" dirty="0"/>
              <a:t>nappali munkarendben </a:t>
            </a:r>
            <a:r>
              <a:rPr lang="hu-HU" sz="1600" dirty="0"/>
              <a:t>: 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hu-HU" sz="1600" dirty="0"/>
              <a:t>	Súlyozott tanulmányi átlaga az ösztöndíj kezdete előtti félévben, legalább „</a:t>
            </a:r>
            <a:r>
              <a:rPr lang="hu-HU" sz="1600" b="1" dirty="0"/>
              <a:t>4.00</a:t>
            </a:r>
            <a:r>
              <a:rPr lang="hu-HU" sz="1600" dirty="0"/>
              <a:t>” 	minősítésű legyen.</a:t>
            </a:r>
          </a:p>
          <a:p>
            <a:pPr>
              <a:spcBef>
                <a:spcPts val="100"/>
              </a:spcBef>
            </a:pPr>
            <a:r>
              <a:rPr lang="hu-HU" sz="1600" dirty="0"/>
              <a:t>mester képzéses hallgatók, akik utolsó tanévüknek </a:t>
            </a:r>
            <a:r>
              <a:rPr lang="hu-HU" sz="1600" b="1" dirty="0"/>
              <a:t>tanulmányaival párhuzamosan </a:t>
            </a:r>
            <a:r>
              <a:rPr lang="hu-HU" sz="1600" dirty="0"/>
              <a:t>doktori képzés részét képező felkészülésben is részt vesznek. </a:t>
            </a:r>
          </a:p>
          <a:p>
            <a:pPr marL="457200" lvl="1" indent="0">
              <a:spcBef>
                <a:spcPts val="100"/>
              </a:spcBef>
              <a:buNone/>
            </a:pPr>
            <a:r>
              <a:rPr lang="hu-HU" sz="1600" dirty="0"/>
              <a:t>	Súlyozott tanulmányi átlaga az ösztöndíj kezdete előtti félévben, legalább „</a:t>
            </a:r>
            <a:r>
              <a:rPr lang="hu-HU" sz="1600" b="1" dirty="0"/>
              <a:t>4.00</a:t>
            </a:r>
            <a:r>
              <a:rPr lang="hu-HU" sz="1600" dirty="0"/>
              <a:t>” 	minősítésű legyen.</a:t>
            </a:r>
            <a:endParaRPr lang="hu-HU" sz="1400" dirty="0"/>
          </a:p>
          <a:p>
            <a:pPr marL="0" lvl="1" indent="0">
              <a:spcBef>
                <a:spcPts val="100"/>
              </a:spcBef>
              <a:buNone/>
            </a:pPr>
            <a:r>
              <a:rPr lang="hu-HU" sz="1200" b="1" dirty="0"/>
              <a:t>Amennyiben a pályázó kizárólag egy lezárt félévvel rendelkezik, úgy lezárt félévének súlyozott tanulmányi átlagát kell figyelembe venni.</a:t>
            </a:r>
          </a:p>
          <a:p>
            <a:pPr marL="457200" lvl="1" indent="0">
              <a:spcBef>
                <a:spcPts val="100"/>
              </a:spcBef>
              <a:buNone/>
            </a:pPr>
            <a:endParaRPr lang="hu-HU" sz="1400" dirty="0"/>
          </a:p>
        </p:txBody>
      </p:sp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hu-HU" sz="4000" dirty="0">
                <a:solidFill>
                  <a:srgbClr val="00FF00"/>
                </a:solidFill>
              </a:rPr>
              <a:t>Mesterképzés</a:t>
            </a:r>
          </a:p>
        </p:txBody>
      </p:sp>
      <p:cxnSp>
        <p:nvCxnSpPr>
          <p:cNvPr id="6" name="Egyenes összekötő 5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Kép 1" descr="A képen szöveg, Betűtípus, embléma, Grafika látható&#10;&#10;Automatikusan generált leírás">
            <a:extLst>
              <a:ext uri="{FF2B5EF4-FFF2-40B4-BE49-F238E27FC236}">
                <a16:creationId xmlns:a16="http://schemas.microsoft.com/office/drawing/2014/main" id="{AE6197A6-07CD-6F1E-8950-51ECE7F7A4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092" y="201504"/>
            <a:ext cx="1584212" cy="89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123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Autofit/>
          </a:bodyPr>
          <a:lstStyle/>
          <a:p>
            <a:pPr>
              <a:spcBef>
                <a:spcPts val="100"/>
              </a:spcBef>
            </a:pPr>
            <a:endParaRPr lang="en-GB" sz="1600" dirty="0"/>
          </a:p>
          <a:p>
            <a:pPr marL="0" indent="0">
              <a:spcBef>
                <a:spcPts val="100"/>
              </a:spcBef>
              <a:buNone/>
            </a:pPr>
            <a:r>
              <a:rPr lang="hu-HU" sz="1400" b="1" u="sng" dirty="0"/>
              <a:t>Kötelező vállalások:</a:t>
            </a:r>
          </a:p>
          <a:p>
            <a:pPr marL="0" indent="0">
              <a:spcBef>
                <a:spcPts val="100"/>
              </a:spcBef>
              <a:buNone/>
            </a:pPr>
            <a:endParaRPr lang="hu-HU" sz="1400" b="1" dirty="0"/>
          </a:p>
          <a:p>
            <a:pPr>
              <a:spcBef>
                <a:spcPts val="100"/>
              </a:spcBef>
              <a:buFontTx/>
              <a:buChar char="-"/>
            </a:pPr>
            <a:r>
              <a:rPr lang="hu-HU" sz="1400" dirty="0"/>
              <a:t>Ösztöndíjas időszak alatt kutatást véget és </a:t>
            </a:r>
            <a:r>
              <a:rPr lang="hu-HU" sz="1400" b="1" dirty="0"/>
              <a:t>Tudományos Diákköri dolgozatot </a:t>
            </a:r>
            <a:r>
              <a:rPr lang="hu-HU" sz="1400" dirty="0"/>
              <a:t>készít és bármely felsőoktatási intézményben szervezett TDK-konferencián bemutatja. </a:t>
            </a:r>
          </a:p>
          <a:p>
            <a:pPr>
              <a:spcBef>
                <a:spcPts val="100"/>
              </a:spcBef>
              <a:buFontTx/>
              <a:buChar char="-"/>
            </a:pPr>
            <a:r>
              <a:rPr lang="hu-HU" sz="1400" dirty="0"/>
              <a:t>Havi legalább 1 személyes/online </a:t>
            </a:r>
            <a:r>
              <a:rPr lang="hu-HU" sz="1400" b="1" dirty="0"/>
              <a:t>konzultáció</a:t>
            </a:r>
            <a:r>
              <a:rPr lang="hu-HU" sz="1400" dirty="0"/>
              <a:t> a témavezetővel, konzultációs lap vezetése igazolja</a:t>
            </a:r>
          </a:p>
          <a:p>
            <a:pPr>
              <a:spcBef>
                <a:spcPts val="100"/>
              </a:spcBef>
              <a:buFontTx/>
              <a:buChar char="-"/>
            </a:pPr>
            <a:r>
              <a:rPr lang="hu-HU" sz="1400" dirty="0"/>
              <a:t>Intézményi </a:t>
            </a:r>
            <a:r>
              <a:rPr lang="hu-HU" sz="1400" b="1" dirty="0"/>
              <a:t>EKÖP rendezvényen </a:t>
            </a:r>
            <a:r>
              <a:rPr lang="hu-HU" sz="1400" dirty="0"/>
              <a:t>való részvétel </a:t>
            </a:r>
            <a:r>
              <a:rPr lang="hu-HU" sz="1400" b="1" dirty="0"/>
              <a:t>és intézményen kívüli </a:t>
            </a:r>
            <a:r>
              <a:rPr lang="hu-HU" sz="1400" dirty="0"/>
              <a:t>(hazai/nemzetközi) konferencián egyéb szakmai rendezvényen ismerteti szakmai eredményeit.</a:t>
            </a:r>
          </a:p>
          <a:p>
            <a:pPr>
              <a:spcBef>
                <a:spcPts val="100"/>
              </a:spcBef>
              <a:buFontTx/>
              <a:buChar char="-"/>
            </a:pPr>
            <a:endParaRPr lang="hu-HU" sz="1400" dirty="0"/>
          </a:p>
          <a:p>
            <a:pPr marL="457200" lvl="1" indent="0">
              <a:spcBef>
                <a:spcPts val="100"/>
              </a:spcBef>
              <a:buNone/>
            </a:pPr>
            <a:r>
              <a:rPr lang="hu-HU" sz="1400" u="sng" dirty="0"/>
              <a:t>Mester képzéses hallgatók</a:t>
            </a:r>
            <a:r>
              <a:rPr lang="hu-HU" sz="1400" dirty="0"/>
              <a:t>, akik utolsó tanévüknek </a:t>
            </a:r>
            <a:r>
              <a:rPr lang="hu-HU" sz="1400" b="1" dirty="0"/>
              <a:t>tanulmányaival párhuzamosan </a:t>
            </a:r>
            <a:r>
              <a:rPr lang="hu-HU" sz="1400" dirty="0"/>
              <a:t>doktori képzés részét képező felkészülésben is részt vesznek. </a:t>
            </a:r>
          </a:p>
          <a:p>
            <a:pPr lvl="1">
              <a:spcBef>
                <a:spcPts val="100"/>
              </a:spcBef>
            </a:pPr>
            <a:r>
              <a:rPr lang="hu-HU" sz="1400" dirty="0" err="1"/>
              <a:t>Félévente</a:t>
            </a:r>
            <a:r>
              <a:rPr lang="hu-HU" sz="1400" dirty="0"/>
              <a:t> minimum négy , doktori képzésben elismerhető kreditet teljesít</a:t>
            </a:r>
          </a:p>
          <a:p>
            <a:pPr lvl="1">
              <a:spcBef>
                <a:spcPts val="100"/>
              </a:spcBef>
            </a:pPr>
            <a:r>
              <a:rPr lang="hu-HU" sz="1400" dirty="0"/>
              <a:t>Doktori képzésre jelentkezik</a:t>
            </a:r>
          </a:p>
          <a:p>
            <a:pPr lvl="1">
              <a:spcBef>
                <a:spcPts val="100"/>
              </a:spcBef>
            </a:pPr>
            <a:r>
              <a:rPr lang="hu-HU" sz="1400" dirty="0"/>
              <a:t>Doktori felvételi vizsgát teljesíti</a:t>
            </a:r>
          </a:p>
          <a:p>
            <a:pPr lvl="1">
              <a:spcBef>
                <a:spcPts val="100"/>
              </a:spcBef>
            </a:pPr>
            <a:r>
              <a:rPr lang="hu-HU" sz="1400" dirty="0"/>
              <a:t>Egy tudományos közleményt publikálásra előkészít és annak teljes szövegét a záró beszámoló részeként benyújtja.</a:t>
            </a:r>
          </a:p>
          <a:p>
            <a:pPr marL="457200" lvl="1" indent="0">
              <a:spcBef>
                <a:spcPts val="100"/>
              </a:spcBef>
              <a:buNone/>
            </a:pPr>
            <a:endParaRPr lang="hu-HU" sz="1400" dirty="0"/>
          </a:p>
        </p:txBody>
      </p:sp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hu-HU" sz="4000" dirty="0">
                <a:solidFill>
                  <a:srgbClr val="00FF00"/>
                </a:solidFill>
              </a:rPr>
              <a:t>Mesterképzés</a:t>
            </a:r>
          </a:p>
        </p:txBody>
      </p:sp>
      <p:cxnSp>
        <p:nvCxnSpPr>
          <p:cNvPr id="6" name="Egyenes összekötő 5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Kép 1" descr="A képen szöveg, Betűtípus, embléma, Grafika látható&#10;&#10;Automatikusan generált leírás">
            <a:extLst>
              <a:ext uri="{FF2B5EF4-FFF2-40B4-BE49-F238E27FC236}">
                <a16:creationId xmlns:a16="http://schemas.microsoft.com/office/drawing/2014/main" id="{AE6197A6-07CD-6F1E-8950-51ECE7F7A4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092" y="201504"/>
            <a:ext cx="1584212" cy="89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652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Autofit/>
          </a:bodyPr>
          <a:lstStyle/>
          <a:p>
            <a:r>
              <a:rPr lang="hu-HU" sz="4000" dirty="0">
                <a:solidFill>
                  <a:srgbClr val="00FF00"/>
                </a:solidFill>
              </a:rPr>
              <a:t>Doktori képzés</a:t>
            </a:r>
            <a:br>
              <a:rPr lang="hu-HU" sz="3600" dirty="0"/>
            </a:b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19" y="1584176"/>
            <a:ext cx="8713093" cy="527382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hu-HU" sz="1400" b="1" dirty="0"/>
              <a:t>Cél: </a:t>
            </a:r>
            <a:r>
              <a:rPr lang="hu-HU" sz="1400" dirty="0"/>
              <a:t>a </a:t>
            </a:r>
            <a:r>
              <a:rPr lang="hu-HU" sz="1400" b="1" dirty="0"/>
              <a:t>kiemelkedő tudományos eredményeket felmutató</a:t>
            </a:r>
            <a:r>
              <a:rPr lang="hu-HU" sz="1400" dirty="0"/>
              <a:t> doktori képzésben részt vevő hallgatók  kutatási tevékenységének és </a:t>
            </a:r>
            <a:r>
              <a:rPr lang="hu-HU" sz="1400" b="1" dirty="0"/>
              <a:t>szakmai fejlődésének támogatása</a:t>
            </a:r>
            <a:r>
              <a:rPr lang="hu-HU" sz="1400" dirty="0"/>
              <a:t>, amelynek eredménye magas színvonalú, figyelemre méltó </a:t>
            </a:r>
            <a:r>
              <a:rPr lang="hu-HU" sz="1400" b="1" dirty="0"/>
              <a:t>publikáció</a:t>
            </a:r>
            <a:r>
              <a:rPr lang="hu-HU" sz="1400" dirty="0"/>
              <a:t>, egyéb tudományos, műszaki alkotás, valamint a </a:t>
            </a:r>
            <a:r>
              <a:rPr lang="hu-HU" sz="1400" b="1" dirty="0"/>
              <a:t>doktori disszertáció </a:t>
            </a:r>
            <a:r>
              <a:rPr lang="hu-HU" sz="1400" dirty="0"/>
              <a:t>megfelelő elkészítése, </a:t>
            </a:r>
            <a:r>
              <a:rPr lang="hu-HU" sz="1400" b="1" dirty="0"/>
              <a:t>megalapozása</a:t>
            </a:r>
            <a:r>
              <a:rPr lang="hu-HU" sz="1400" dirty="0"/>
              <a:t>.</a:t>
            </a:r>
          </a:p>
          <a:p>
            <a:pPr algn="just">
              <a:spcBef>
                <a:spcPts val="0"/>
              </a:spcBef>
            </a:pPr>
            <a:endParaRPr lang="hu-HU" sz="1400" dirty="0"/>
          </a:p>
          <a:p>
            <a:pPr algn="just">
              <a:spcBef>
                <a:spcPts val="0"/>
              </a:spcBef>
            </a:pPr>
            <a:r>
              <a:rPr lang="hu-HU" sz="1400" dirty="0"/>
              <a:t>A</a:t>
            </a:r>
            <a:r>
              <a:rPr lang="en-GB" sz="1400" dirty="0"/>
              <a:t> </a:t>
            </a:r>
            <a:r>
              <a:rPr lang="en-GB" sz="1400" dirty="0" err="1"/>
              <a:t>doktori</a:t>
            </a:r>
            <a:r>
              <a:rPr lang="en-GB" sz="1400" dirty="0"/>
              <a:t> </a:t>
            </a:r>
            <a:r>
              <a:rPr lang="en-GB" sz="1400" dirty="0" err="1"/>
              <a:t>tanulmányok</a:t>
            </a:r>
            <a:r>
              <a:rPr lang="en-GB" sz="1400" dirty="0"/>
              <a:t> </a:t>
            </a:r>
            <a:r>
              <a:rPr lang="en-GB" sz="1400" dirty="0" err="1"/>
              <a:t>által</a:t>
            </a:r>
            <a:r>
              <a:rPr lang="en-GB" sz="1400" dirty="0"/>
              <a:t> </a:t>
            </a:r>
            <a:r>
              <a:rPr lang="en-GB" sz="1400" dirty="0" err="1"/>
              <a:t>megkövetelt</a:t>
            </a:r>
            <a:r>
              <a:rPr lang="en-GB" sz="1400" dirty="0"/>
              <a:t> </a:t>
            </a:r>
            <a:r>
              <a:rPr lang="en-GB" sz="1400" dirty="0" err="1"/>
              <a:t>kutatómunkán</a:t>
            </a:r>
            <a:r>
              <a:rPr lang="en-GB" sz="1400" dirty="0"/>
              <a:t> </a:t>
            </a:r>
            <a:r>
              <a:rPr lang="en-GB" sz="1400" dirty="0" err="1"/>
              <a:t>felüli</a:t>
            </a:r>
            <a:r>
              <a:rPr lang="en-GB" sz="1400" dirty="0"/>
              <a:t> </a:t>
            </a:r>
            <a:r>
              <a:rPr lang="en-GB" sz="1400" b="1" dirty="0"/>
              <a:t>extra </a:t>
            </a:r>
            <a:r>
              <a:rPr lang="en-GB" sz="1400" b="1" dirty="0" err="1"/>
              <a:t>kutatási</a:t>
            </a:r>
            <a:r>
              <a:rPr lang="en-GB" sz="1400" b="1" dirty="0"/>
              <a:t> </a:t>
            </a:r>
            <a:r>
              <a:rPr lang="en-GB" sz="1400" b="1" dirty="0" err="1"/>
              <a:t>tevékenység</a:t>
            </a:r>
            <a:r>
              <a:rPr lang="en-GB" sz="1400" b="1" dirty="0"/>
              <a:t> </a:t>
            </a:r>
            <a:r>
              <a:rPr lang="en-GB" sz="1400" dirty="0" err="1"/>
              <a:t>legyen</a:t>
            </a:r>
            <a:r>
              <a:rPr lang="hu-HU" sz="1400" dirty="0"/>
              <a:t>!</a:t>
            </a:r>
            <a:r>
              <a:rPr lang="en-GB" sz="1400" dirty="0"/>
              <a:t> </a:t>
            </a:r>
            <a:br>
              <a:rPr lang="hu-HU" sz="1400" dirty="0">
                <a:highlight>
                  <a:srgbClr val="FFFF00"/>
                </a:highlight>
              </a:rPr>
            </a:br>
            <a:endParaRPr lang="en-GB" sz="1400" dirty="0"/>
          </a:p>
          <a:p>
            <a:pPr>
              <a:spcBef>
                <a:spcPts val="100"/>
              </a:spcBef>
            </a:pPr>
            <a:r>
              <a:rPr lang="hu-HU" sz="1400" b="1" dirty="0"/>
              <a:t>Az ösztöndíj összege: 200.000 Ft/hó/fő. </a:t>
            </a:r>
          </a:p>
          <a:p>
            <a:pPr marL="457200" lvl="1" indent="0">
              <a:spcBef>
                <a:spcPts val="100"/>
              </a:spcBef>
              <a:buNone/>
            </a:pPr>
            <a:endParaRPr lang="en-GB" sz="1400" dirty="0"/>
          </a:p>
          <a:p>
            <a:pPr>
              <a:spcBef>
                <a:spcPts val="100"/>
              </a:spcBef>
            </a:pPr>
            <a:r>
              <a:rPr lang="hu-HU" sz="1400" dirty="0"/>
              <a:t>2024/2025. doktori </a:t>
            </a:r>
            <a:r>
              <a:rPr lang="hu-HU" sz="1400" b="1" dirty="0"/>
              <a:t>képzésre felvételi jelentkezési kérelmet nyújtottak be</a:t>
            </a:r>
            <a:r>
              <a:rPr lang="hu-HU" sz="1400" dirty="0">
                <a:solidFill>
                  <a:srgbClr val="FF0000"/>
                </a:solidFill>
              </a:rPr>
              <a:t> bármely munkarendben, </a:t>
            </a:r>
            <a:r>
              <a:rPr lang="hu-HU" sz="1400" dirty="0"/>
              <a:t>vagy szándékoznak benyújtani. Súlyozott tanulmányi átlaga az ösztöndíj kezdete előtti félévben legalább </a:t>
            </a:r>
            <a:r>
              <a:rPr lang="hu-HU" sz="1400" b="1" dirty="0"/>
              <a:t>4.00</a:t>
            </a:r>
            <a:r>
              <a:rPr lang="hu-HU" sz="1400" dirty="0"/>
              <a:t> minősítésű.</a:t>
            </a:r>
          </a:p>
          <a:p>
            <a:pPr>
              <a:spcBef>
                <a:spcPts val="100"/>
              </a:spcBef>
            </a:pPr>
            <a:r>
              <a:rPr lang="hu-HU" sz="1400" b="1" dirty="0"/>
              <a:t>A doktori iskolában </a:t>
            </a:r>
            <a:r>
              <a:rPr lang="hu-HU" sz="1400" dirty="0">
                <a:solidFill>
                  <a:srgbClr val="FF0000"/>
                </a:solidFill>
              </a:rPr>
              <a:t>bármely munkarendben </a:t>
            </a:r>
            <a:r>
              <a:rPr lang="hu-HU" sz="1400" dirty="0"/>
              <a:t>aktív doktori tanulmányokat folytat. Súlyozott tanulmányi átlaga az ösztöndíj kezdete előtti félévben legalább </a:t>
            </a:r>
            <a:r>
              <a:rPr lang="hu-HU" sz="1400" b="1" dirty="0"/>
              <a:t>4.20</a:t>
            </a:r>
            <a:r>
              <a:rPr lang="hu-HU" sz="1400" dirty="0"/>
              <a:t> minősítésű </a:t>
            </a:r>
            <a:r>
              <a:rPr lang="hu-HU" sz="1400" b="1" dirty="0"/>
              <a:t>és</a:t>
            </a:r>
            <a:r>
              <a:rPr lang="hu-HU" sz="1400" dirty="0"/>
              <a:t> amennyiben a doktori képzés </a:t>
            </a:r>
            <a:r>
              <a:rPr lang="hu-HU" sz="1400" u="sng" dirty="0"/>
              <a:t>első félévét teljesítette </a:t>
            </a:r>
            <a:r>
              <a:rPr lang="hu-HU" sz="1400" dirty="0"/>
              <a:t>és rendelkezik közlésre elfogadott tudományos közleménnyel, vagy iparjogvédelmi bejelentéssel.</a:t>
            </a:r>
          </a:p>
          <a:p>
            <a:pPr>
              <a:spcBef>
                <a:spcPts val="100"/>
              </a:spcBef>
            </a:pPr>
            <a:endParaRPr lang="hu-HU" sz="1400" b="1" dirty="0"/>
          </a:p>
          <a:p>
            <a:pPr>
              <a:spcBef>
                <a:spcPts val="100"/>
              </a:spcBef>
            </a:pPr>
            <a:r>
              <a:rPr lang="hu-HU" sz="1400" b="1" u="sng" dirty="0"/>
              <a:t>Kötelező vállalások:</a:t>
            </a:r>
          </a:p>
          <a:p>
            <a:pPr>
              <a:spcBef>
                <a:spcPts val="100"/>
              </a:spcBef>
              <a:buFontTx/>
              <a:buChar char="-"/>
            </a:pPr>
            <a:r>
              <a:rPr lang="hu-HU" sz="1400" dirty="0"/>
              <a:t>Doktori tanulmányok által megkövetelt kutatómunkán felüli többlet kutatási tevékenységet végez </a:t>
            </a:r>
            <a:r>
              <a:rPr lang="hu-HU" sz="1400" b="1" dirty="0"/>
              <a:t>legalább egy tudományos publikáció megjelentet.</a:t>
            </a:r>
          </a:p>
          <a:p>
            <a:pPr>
              <a:spcBef>
                <a:spcPts val="100"/>
              </a:spcBef>
              <a:buFontTx/>
              <a:buChar char="-"/>
            </a:pPr>
            <a:r>
              <a:rPr lang="hu-HU" sz="1400" dirty="0"/>
              <a:t>Intézményi </a:t>
            </a:r>
            <a:r>
              <a:rPr lang="hu-HU" sz="1400" b="1" dirty="0"/>
              <a:t>EKÖP rendezvényen </a:t>
            </a:r>
            <a:r>
              <a:rPr lang="hu-HU" sz="1400" dirty="0"/>
              <a:t>való részvétel </a:t>
            </a:r>
            <a:r>
              <a:rPr lang="hu-HU" sz="1400" b="1" dirty="0"/>
              <a:t>és intézményen kívüli </a:t>
            </a:r>
            <a:r>
              <a:rPr lang="hu-HU" sz="1400" dirty="0"/>
              <a:t>(hazai/nemzetközi) konferencián egyéb szakmai rendezvényen ismerteti szakmai eredményeit.</a:t>
            </a:r>
          </a:p>
          <a:p>
            <a:pPr>
              <a:spcBef>
                <a:spcPts val="100"/>
              </a:spcBef>
              <a:buFontTx/>
              <a:buChar char="-"/>
            </a:pPr>
            <a:endParaRPr lang="hu-HU" sz="1300" dirty="0"/>
          </a:p>
          <a:p>
            <a:pPr>
              <a:spcBef>
                <a:spcPts val="100"/>
              </a:spcBef>
              <a:buFontTx/>
              <a:buChar char="-"/>
            </a:pPr>
            <a:endParaRPr lang="hu-HU" sz="1300" dirty="0"/>
          </a:p>
          <a:p>
            <a:pPr>
              <a:spcBef>
                <a:spcPts val="100"/>
              </a:spcBef>
            </a:pPr>
            <a:endParaRPr lang="hu-HU" sz="1600" dirty="0"/>
          </a:p>
          <a:p>
            <a:pPr>
              <a:spcBef>
                <a:spcPts val="100"/>
              </a:spcBef>
              <a:buNone/>
            </a:pPr>
            <a:endParaRPr lang="en-GB" sz="1600" dirty="0"/>
          </a:p>
        </p:txBody>
      </p:sp>
      <p:cxnSp>
        <p:nvCxnSpPr>
          <p:cNvPr id="6" name="Egyenes összekötő 5"/>
          <p:cNvCxnSpPr/>
          <p:nvPr/>
        </p:nvCxnSpPr>
        <p:spPr>
          <a:xfrm>
            <a:off x="107950" y="1268760"/>
            <a:ext cx="8856663" cy="0"/>
          </a:xfrm>
          <a:prstGeom prst="line">
            <a:avLst/>
          </a:prstGeom>
          <a:ln w="19050">
            <a:solidFill>
              <a:srgbClr val="A5002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93911" y="44624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Kép 3" descr="A képen szöveg, Betűtípus, embléma, Grafika látható&#10;&#10;Automatikusan generált leírás">
            <a:extLst>
              <a:ext uri="{FF2B5EF4-FFF2-40B4-BE49-F238E27FC236}">
                <a16:creationId xmlns:a16="http://schemas.microsoft.com/office/drawing/2014/main" id="{3094BD0D-405F-E1CE-6628-FD501BB0F3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401" y="28744"/>
            <a:ext cx="1584212" cy="89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123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>
                <a:solidFill>
                  <a:srgbClr val="00FF00"/>
                </a:solidFill>
              </a:rPr>
              <a:t>Fiatal oktató kutató I.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hu-HU" sz="1600" dirty="0">
                <a:highlight>
                  <a:srgbClr val="FFFF00"/>
                </a:highlight>
              </a:rPr>
              <a:t>  </a:t>
            </a:r>
          </a:p>
          <a:p>
            <a:pPr>
              <a:spcBef>
                <a:spcPts val="100"/>
              </a:spcBef>
            </a:pPr>
            <a:endParaRPr lang="hu-HU" sz="1600" b="1" dirty="0"/>
          </a:p>
          <a:p>
            <a:pPr marL="0" indent="0">
              <a:spcBef>
                <a:spcPts val="100"/>
              </a:spcBef>
              <a:buNone/>
            </a:pPr>
            <a:r>
              <a:rPr lang="hu-HU" sz="1600" b="1" dirty="0"/>
              <a:t>2024. szeptember 1 – 2025. augusztus 31. között </a:t>
            </a:r>
            <a:r>
              <a:rPr lang="hu-HU" sz="1600" b="1" u="sng" dirty="0"/>
              <a:t>oktatói kutatói munkaviszonnyal </a:t>
            </a:r>
            <a:r>
              <a:rPr lang="hu-HU" sz="1600" b="1" dirty="0"/>
              <a:t>fognak rendelkezni.</a:t>
            </a:r>
          </a:p>
          <a:p>
            <a:pPr marL="0" indent="0">
              <a:spcBef>
                <a:spcPts val="100"/>
              </a:spcBef>
              <a:buNone/>
            </a:pPr>
            <a:endParaRPr lang="hu-HU" sz="1600" b="1" dirty="0"/>
          </a:p>
          <a:p>
            <a:pPr>
              <a:spcBef>
                <a:spcPts val="100"/>
              </a:spcBef>
            </a:pPr>
            <a:r>
              <a:rPr lang="hu-HU" sz="1700" dirty="0"/>
              <a:t>2019. szeptember 1-je után kezdték meg doktori tanulmányaikat</a:t>
            </a:r>
          </a:p>
          <a:p>
            <a:pPr>
              <a:spcBef>
                <a:spcPts val="100"/>
              </a:spcBef>
            </a:pPr>
            <a:r>
              <a:rPr lang="hu-HU" sz="1700" dirty="0"/>
              <a:t>Az abszolutóriumot megszerezték vagy az ösztöndíjas jogviszony kezdetéig várhatóan megszerzik</a:t>
            </a:r>
          </a:p>
          <a:p>
            <a:pPr>
              <a:spcBef>
                <a:spcPts val="100"/>
              </a:spcBef>
            </a:pPr>
            <a:r>
              <a:rPr lang="hu-HU" sz="1700" dirty="0"/>
              <a:t>PhD fokozatukat az ösztöndíjas jogviszony létesítésekor még nem szerzik meg.</a:t>
            </a:r>
          </a:p>
          <a:p>
            <a:pPr>
              <a:spcBef>
                <a:spcPts val="100"/>
              </a:spcBef>
            </a:pPr>
            <a:r>
              <a:rPr lang="hu-HU" sz="1700" dirty="0"/>
              <a:t>A Karon oktatási és kutatási tevékenységet folytatnak vagy az ösztöndíjas időszak kezdetétől folytatni kívánnak.</a:t>
            </a:r>
          </a:p>
          <a:p>
            <a:pPr>
              <a:spcBef>
                <a:spcPts val="100"/>
              </a:spcBef>
            </a:pPr>
            <a:r>
              <a:rPr lang="hu-HU" sz="1700" dirty="0"/>
              <a:t>PhD hallgatók esetében legalább 3 db IF-es folyóirat cikkük van. </a:t>
            </a:r>
          </a:p>
          <a:p>
            <a:pPr>
              <a:spcBef>
                <a:spcPts val="100"/>
              </a:spcBef>
            </a:pPr>
            <a:endParaRPr lang="hu-HU" sz="1600" dirty="0"/>
          </a:p>
          <a:p>
            <a:pPr>
              <a:spcBef>
                <a:spcPts val="100"/>
              </a:spcBef>
            </a:pPr>
            <a:r>
              <a:rPr lang="hu-HU" sz="1600" b="1" dirty="0"/>
              <a:t>Az ösztöndíj összege: 250.000 Ft/hó/fő. </a:t>
            </a:r>
          </a:p>
          <a:p>
            <a:pPr>
              <a:spcBef>
                <a:spcPts val="100"/>
              </a:spcBef>
            </a:pPr>
            <a:endParaRPr lang="hu-HU" sz="1600" b="1" dirty="0"/>
          </a:p>
          <a:p>
            <a:pPr>
              <a:spcBef>
                <a:spcPts val="100"/>
              </a:spcBef>
            </a:pPr>
            <a:r>
              <a:rPr lang="hu-HU" sz="1700" b="1" dirty="0"/>
              <a:t>Kötelező vállalások:</a:t>
            </a:r>
          </a:p>
          <a:p>
            <a:pPr marL="0" indent="0">
              <a:spcBef>
                <a:spcPts val="100"/>
              </a:spcBef>
              <a:buNone/>
            </a:pPr>
            <a:endParaRPr lang="hu-HU" sz="1700" b="1" dirty="0"/>
          </a:p>
          <a:p>
            <a:pPr>
              <a:spcBef>
                <a:spcPts val="100"/>
              </a:spcBef>
              <a:buFontTx/>
              <a:buChar char="-"/>
            </a:pPr>
            <a:r>
              <a:rPr lang="hu-HU" sz="1700" b="1" dirty="0"/>
              <a:t>Legalább egy </a:t>
            </a:r>
            <a:r>
              <a:rPr lang="hu-HU" sz="1700" dirty="0"/>
              <a:t>a Doktori Iskola által elfogadott tudományos publikációt megjelentet vagy a kiadó közlésre befogadja.</a:t>
            </a:r>
          </a:p>
          <a:p>
            <a:pPr>
              <a:spcBef>
                <a:spcPts val="100"/>
              </a:spcBef>
              <a:buFontTx/>
              <a:buChar char="-"/>
            </a:pPr>
            <a:r>
              <a:rPr lang="hu-HU" sz="1700" dirty="0"/>
              <a:t>Intézményi </a:t>
            </a:r>
            <a:r>
              <a:rPr lang="hu-HU" sz="1700" b="1" dirty="0"/>
              <a:t>EKÖP rendezvényen </a:t>
            </a:r>
            <a:r>
              <a:rPr lang="hu-HU" sz="1700" dirty="0"/>
              <a:t>való részvétel </a:t>
            </a:r>
            <a:r>
              <a:rPr lang="hu-HU" sz="1700" b="1" dirty="0"/>
              <a:t>és intézményen kívüli </a:t>
            </a:r>
            <a:r>
              <a:rPr lang="hu-HU" sz="1700" dirty="0"/>
              <a:t>(hazai/nemzetközi) konferencián egyéb szakmai rendezvényen ismerteti szakmai eredményeit</a:t>
            </a:r>
            <a:endParaRPr lang="hu-HU" sz="1700" b="1" dirty="0"/>
          </a:p>
          <a:p>
            <a:pPr>
              <a:spcBef>
                <a:spcPts val="100"/>
              </a:spcBef>
            </a:pPr>
            <a:endParaRPr lang="hu-HU" sz="1600" b="1" dirty="0"/>
          </a:p>
          <a:p>
            <a:pPr>
              <a:spcBef>
                <a:spcPts val="100"/>
              </a:spcBef>
            </a:pPr>
            <a:endParaRPr lang="hu-HU" sz="1600" b="1" dirty="0"/>
          </a:p>
          <a:p>
            <a:pPr marL="457200" lvl="1" indent="0">
              <a:spcBef>
                <a:spcPts val="100"/>
              </a:spcBef>
              <a:buNone/>
            </a:pPr>
            <a:endParaRPr lang="en-GB" sz="1600" dirty="0"/>
          </a:p>
          <a:p>
            <a:pPr>
              <a:spcBef>
                <a:spcPts val="100"/>
              </a:spcBef>
            </a:pPr>
            <a:endParaRPr lang="hu-HU" sz="1600" dirty="0"/>
          </a:p>
          <a:p>
            <a:pPr>
              <a:spcBef>
                <a:spcPts val="100"/>
              </a:spcBef>
            </a:pPr>
            <a:endParaRPr lang="hu-HU" sz="1600" dirty="0"/>
          </a:p>
          <a:p>
            <a:pPr>
              <a:spcBef>
                <a:spcPts val="100"/>
              </a:spcBef>
              <a:buNone/>
            </a:pPr>
            <a:endParaRPr lang="hu-HU" dirty="0"/>
          </a:p>
        </p:txBody>
      </p:sp>
      <p:pic>
        <p:nvPicPr>
          <p:cNvPr id="5" name="Picture 2" descr="H:\K+F+InfoPont\Logók\infopont_bme_hu_logo_04_inline_text.jp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14" t="6529" r="15333" b="10866"/>
          <a:stretch/>
        </p:blipFill>
        <p:spPr bwMode="auto">
          <a:xfrm>
            <a:off x="323528" y="188640"/>
            <a:ext cx="877689" cy="117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Kép 3" descr="A képen szöveg, Betűtípus, embléma, Grafika látható&#10;&#10;Automatikusan generált leírás">
            <a:extLst>
              <a:ext uri="{FF2B5EF4-FFF2-40B4-BE49-F238E27FC236}">
                <a16:creationId xmlns:a16="http://schemas.microsoft.com/office/drawing/2014/main" id="{E6F1A839-B0C0-E7A1-EC99-AFD3E4EE92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401" y="28744"/>
            <a:ext cx="1584212" cy="8921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3625</TotalTime>
  <Words>2005</Words>
  <Application>Microsoft Office PowerPoint</Application>
  <PresentationFormat>Diavetítés a képernyőre (4:3 oldalarány)</PresentationFormat>
  <Paragraphs>240</Paragraphs>
  <Slides>15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9" baseType="lpstr">
      <vt:lpstr>Arial</vt:lpstr>
      <vt:lpstr>Calibri</vt:lpstr>
      <vt:lpstr>DaunPenh</vt:lpstr>
      <vt:lpstr>Office-téma</vt:lpstr>
      <vt:lpstr>Egyetemi Kutatói Ösztöndíj Program </vt:lpstr>
      <vt:lpstr>Pályázati kategóriák</vt:lpstr>
      <vt:lpstr>Ösztöndíjas időszak:  2024. szeptember 1.-2025. augusztus 31.</vt:lpstr>
      <vt:lpstr>PowerPoint-bemutató</vt:lpstr>
      <vt:lpstr>Alapképzés</vt:lpstr>
      <vt:lpstr>Mesterképzés</vt:lpstr>
      <vt:lpstr>Mesterképzés</vt:lpstr>
      <vt:lpstr>Doktori képzés </vt:lpstr>
      <vt:lpstr>Fiatal oktató kutató I.</vt:lpstr>
      <vt:lpstr>Fiatal oktató kutató II.</vt:lpstr>
      <vt:lpstr>Pályázatok benyújtása</vt:lpstr>
      <vt:lpstr>Benyújtandó mellékletek</vt:lpstr>
      <vt:lpstr>Összeférhetőség más pályázatokkal</vt:lpstr>
      <vt:lpstr>PowerPoint-bemutató</vt:lpstr>
      <vt:lpstr>Köszönjük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Dr. Bodzay Brigitta</dc:creator>
  <cp:lastModifiedBy>Mészárosné Dr. Tőrincsi Mercédesz</cp:lastModifiedBy>
  <cp:revision>307</cp:revision>
  <dcterms:created xsi:type="dcterms:W3CDTF">2016-06-15T12:20:49Z</dcterms:created>
  <dcterms:modified xsi:type="dcterms:W3CDTF">2024-05-22T08:13:15Z</dcterms:modified>
</cp:coreProperties>
</file>