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sldIdLst>
    <p:sldId id="287" r:id="rId2"/>
    <p:sldId id="289" r:id="rId3"/>
    <p:sldId id="303" r:id="rId4"/>
    <p:sldId id="305" r:id="rId5"/>
    <p:sldId id="325" r:id="rId6"/>
    <p:sldId id="304" r:id="rId7"/>
    <p:sldId id="293" r:id="rId8"/>
    <p:sldId id="299" r:id="rId9"/>
    <p:sldId id="295" r:id="rId10"/>
    <p:sldId id="292" r:id="rId11"/>
    <p:sldId id="300" r:id="rId12"/>
    <p:sldId id="337" r:id="rId13"/>
    <p:sldId id="336" r:id="rId14"/>
    <p:sldId id="332" r:id="rId15"/>
    <p:sldId id="333" r:id="rId16"/>
    <p:sldId id="334" r:id="rId17"/>
    <p:sldId id="301" r:id="rId18"/>
    <p:sldId id="306" r:id="rId19"/>
    <p:sldId id="308" r:id="rId20"/>
    <p:sldId id="314" r:id="rId21"/>
    <p:sldId id="315" r:id="rId22"/>
    <p:sldId id="319" r:id="rId23"/>
    <p:sldId id="320" r:id="rId24"/>
    <p:sldId id="321" r:id="rId25"/>
    <p:sldId id="338" r:id="rId26"/>
    <p:sldId id="323" r:id="rId27"/>
    <p:sldId id="288" r:id="rId28"/>
    <p:sldId id="329" r:id="rId29"/>
    <p:sldId id="330" r:id="rId30"/>
    <p:sldId id="331" r:id="rId31"/>
    <p:sldId id="317" r:id="rId32"/>
    <p:sldId id="318" r:id="rId33"/>
    <p:sldId id="279" r:id="rId34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. Kelemen Zsolt" initials="DKZ" lastIdx="1" clrIdx="0">
    <p:extLst>
      <p:ext uri="{19B8F6BF-5375-455C-9EA6-DF929625EA0E}">
        <p15:presenceInfo xmlns:p15="http://schemas.microsoft.com/office/powerpoint/2012/main" userId="Dr. Kelemen Zsol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33"/>
    <a:srgbClr val="FFC1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Közepesen sötét stílus 3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90" autoAdjust="0"/>
    <p:restoredTop sz="94660"/>
  </p:normalViewPr>
  <p:slideViewPr>
    <p:cSldViewPr>
      <p:cViewPr varScale="1">
        <p:scale>
          <a:sx n="78" d="100"/>
          <a:sy n="78" d="100"/>
        </p:scale>
        <p:origin x="179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6-04-27T15:20:18.233" idx="1">
    <p:pos x="10" y="10"/>
    <p:text>14-15 diát nem olvastam végig, lehet nem kell, azt mondjuk olvassák el a kiírást?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19F20-E568-49EE-A937-8227D6FADD33}" type="datetimeFigureOut">
              <a:rPr lang="hu-HU" smtClean="0"/>
              <a:t>2026. 05. 11.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1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6712" cy="39131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618E6-4D9E-4032-B846-C39EC171B10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247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18E6-4D9E-4032-B846-C39EC171B102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545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9F775-0E14-47BD-7993-0155C1D0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8345696-9FD3-3532-7F4C-9B536C07C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609876A-E636-7F3D-1AF4-DD4F29163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82944B-AAD9-034E-3389-7B0DC8644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18E6-4D9E-4032-B846-C39EC171B102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317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9F775-0E14-47BD-7993-0155C1D0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>
            <a:extLst>
              <a:ext uri="{FF2B5EF4-FFF2-40B4-BE49-F238E27FC236}">
                <a16:creationId xmlns:a16="http://schemas.microsoft.com/office/drawing/2014/main" id="{48345696-9FD3-3532-7F4C-9B536C07C5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>
            <a:extLst>
              <a:ext uri="{FF2B5EF4-FFF2-40B4-BE49-F238E27FC236}">
                <a16:creationId xmlns:a16="http://schemas.microsoft.com/office/drawing/2014/main" id="{C609876A-E636-7F3D-1AF4-DD4F29163E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182944B-AAD9-034E-3389-7B0DC86445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18E6-4D9E-4032-B846-C39EC171B102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6863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5618E6-4D9E-4032-B846-C39EC171B102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634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C248-D919-471F-86FF-1B90E4AAC166}" type="datetime1">
              <a:rPr lang="hu-HU" smtClean="0"/>
              <a:t>2026. 05. 11.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82273" y="649287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4CA15FA5-FC57-4BA4-B111-E2C3F5824E5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498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52674-0818-4C6C-A4E3-F0FB0E2B9600}" type="datetime1">
              <a:rPr lang="hu-HU" smtClean="0"/>
              <a:t>2026. 05. 11.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2163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61404-CA36-41AA-8CB2-2D32D6B17882}" type="datetime1">
              <a:rPr lang="hu-HU" smtClean="0"/>
              <a:t>2026. 05. 11.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6653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8965A-B401-4945-A881-CE931638C888}" type="datetime1">
              <a:rPr lang="hu-HU" smtClean="0"/>
              <a:t>2026. 05. 11.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 sz="1400" b="1"/>
            </a:lvl1pPr>
          </a:lstStyle>
          <a:p>
            <a:fld id="{4CA15FA5-FC57-4BA4-B111-E2C3F5824E52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8397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BA4FF-4C44-4F5E-A328-4D71C27668B5}" type="datetime1">
              <a:rPr lang="hu-HU" smtClean="0"/>
              <a:t>2026. 05. 11.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340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7D62A-55CC-4AFD-BD78-79D0EFD2AF47}" type="datetime1">
              <a:rPr lang="hu-HU" smtClean="0"/>
              <a:t>2026. 05. 11.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535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A429B-0166-4FF0-B939-11FC3E32BB64}" type="datetime1">
              <a:rPr lang="hu-HU" smtClean="0"/>
              <a:t>2026. 05. 11.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40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77A2E-EDBB-41BF-A6F8-B304F44ED5F3}" type="datetime1">
              <a:rPr lang="hu-HU" smtClean="0"/>
              <a:t>2026. 05. 11.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418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1C72-1836-490C-9B3E-B53095050303}" type="datetime1">
              <a:rPr lang="hu-HU" smtClean="0"/>
              <a:t>2026. 05. 11.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343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163C-DFE1-499F-8B7E-D214D912C989}" type="datetime1">
              <a:rPr lang="hu-HU" smtClean="0"/>
              <a:t>2026. 05. 11.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109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D254-4B0E-45DE-B569-1A8FD7354825}" type="datetime1">
              <a:rPr lang="hu-HU" smtClean="0"/>
              <a:t>2026. 05. 11.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4782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1A76C-BCD7-4583-8619-326335251B1C}" type="datetime1">
              <a:rPr lang="hu-HU" smtClean="0"/>
              <a:t>2026. 05. 11.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15FA5-FC57-4BA4-B111-E2C3F5824E5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529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vbk.phd@vbk.bme.h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e.hu/EKO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mailto:vbk.phd@vbk.bme.hu" TargetMode="External"/><Relationship Id="rId4" Type="http://schemas.openxmlformats.org/officeDocument/2006/relationships/hyperlink" Target="mailto:vbk.kfi@vbk.bme.hu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e.hu/dkop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s://www.bme.hu/EKOP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mailto:vbk.oktatas@vbk.bme.h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kop.bme.hu/" TargetMode="External"/><Relationship Id="rId2" Type="http://schemas.openxmlformats.org/officeDocument/2006/relationships/hyperlink" Target="https://www.bme.hu/dk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60040" y="1124744"/>
            <a:ext cx="7772400" cy="3888432"/>
          </a:xfrm>
        </p:spPr>
        <p:txBody>
          <a:bodyPr>
            <a:noAutofit/>
          </a:bodyPr>
          <a:lstStyle/>
          <a:p>
            <a:r>
              <a:rPr lang="hu-HU" sz="4000" b="1" dirty="0">
                <a:cs typeface="DaunPenh" pitchFamily="2" charset="0"/>
              </a:rPr>
              <a:t>Egyetemi Kutatói Ösztöndíj Program</a:t>
            </a:r>
            <a:br>
              <a:rPr lang="hu-HU" sz="4000" b="1" dirty="0">
                <a:cs typeface="DaunPenh" pitchFamily="2" charset="0"/>
              </a:rPr>
            </a:br>
            <a:r>
              <a:rPr lang="hu-HU" sz="4000" b="1" dirty="0">
                <a:cs typeface="DaunPenh" pitchFamily="2" charset="0"/>
              </a:rPr>
              <a:t>Doktoranduszi Kiválósági Ösztöndíj Program</a:t>
            </a:r>
            <a:br>
              <a:rPr lang="hu-HU" sz="4000" b="1" dirty="0">
                <a:cs typeface="DaunPenh" pitchFamily="2" charset="0"/>
              </a:rPr>
            </a:br>
            <a:br>
              <a:rPr lang="hu-HU" sz="4000" b="1" dirty="0">
                <a:cs typeface="DaunPenh" pitchFamily="2" charset="0"/>
              </a:rPr>
            </a:br>
            <a:r>
              <a:rPr lang="hu-HU" sz="4000" b="1" dirty="0">
                <a:solidFill>
                  <a:srgbClr val="C00000"/>
                </a:solidFill>
                <a:cs typeface="DaunPenh" pitchFamily="2" charset="0"/>
              </a:rPr>
              <a:t>Tájékoztató – 2026. május 7.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83391" y="4941168"/>
            <a:ext cx="8953105" cy="813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hu-HU" sz="2300" dirty="0"/>
              <a:t>Kelemen Zsolt</a:t>
            </a:r>
            <a:endParaRPr lang="en-GB" sz="2300" dirty="0"/>
          </a:p>
          <a:p>
            <a:pPr algn="ctr">
              <a:spcBef>
                <a:spcPts val="100"/>
              </a:spcBef>
            </a:pPr>
            <a:r>
              <a:rPr lang="hu-HU" sz="2300" dirty="0"/>
              <a:t>Tóth Blanka</a:t>
            </a:r>
          </a:p>
        </p:txBody>
      </p:sp>
      <p:pic>
        <p:nvPicPr>
          <p:cNvPr id="1026" name="Picture 2" descr="Címlap">
            <a:extLst>
              <a:ext uri="{FF2B5EF4-FFF2-40B4-BE49-F238E27FC236}">
                <a16:creationId xmlns:a16="http://schemas.microsoft.com/office/drawing/2014/main" id="{E3A28DE9-8876-B800-0DB7-5909609C3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71" y="54635"/>
            <a:ext cx="3124938" cy="7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54FF60-3BB6-B5F7-F8F0-FEB718624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95" y="0"/>
            <a:ext cx="2632405" cy="10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D51A39F6-B18B-A20E-3A7C-4D4FABF80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0" y="0"/>
            <a:ext cx="1392265" cy="185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CC26D94-5326-6D10-9C98-8D027BA72091}"/>
              </a:ext>
            </a:extLst>
          </p:cNvPr>
          <p:cNvSpPr txBox="1"/>
          <p:nvPr/>
        </p:nvSpPr>
        <p:spPr>
          <a:xfrm>
            <a:off x="3479895" y="6461916"/>
            <a:ext cx="2332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solidFill>
                  <a:srgbClr val="990033"/>
                </a:solidFill>
              </a:rPr>
              <a:t>vbk.kfi@vbk.bme.hu</a:t>
            </a:r>
            <a:endParaRPr lang="en-GB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832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7416824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DKÖP - Kutatási terv értékelése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107950" y="1294303"/>
            <a:ext cx="892867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1800" b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Összesen 50 pont</a:t>
            </a:r>
          </a:p>
          <a:p>
            <a:endParaRPr lang="hu-HU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/>
              <a:t>Kutatási terv: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- a kutatási terv kidolgozottsága, megvalósíthatósága, </a:t>
            </a:r>
            <a:br>
              <a:rPr lang="hu-HU" dirty="0"/>
            </a:br>
            <a:r>
              <a:rPr lang="hu-HU" dirty="0"/>
              <a:t>- a téma tudományos fontossága, újszerűsége, nemzetstratégiai jelentősége, </a:t>
            </a:r>
            <a:br>
              <a:rPr lang="hu-HU" dirty="0"/>
            </a:br>
            <a:r>
              <a:rPr lang="hu-HU" dirty="0"/>
              <a:t>- a kutatás eredményeinek közvetlen hasznosulása, hasznosíthatósága, publikációs/alkalmazási lehetőségei, </a:t>
            </a:r>
            <a:br>
              <a:rPr lang="hu-HU" dirty="0"/>
            </a:br>
            <a:r>
              <a:rPr lang="hu-HU" dirty="0"/>
              <a:t>- a kutatás teljesítésének tervezett ütemezése, </a:t>
            </a:r>
            <a:br>
              <a:rPr lang="hu-HU" dirty="0"/>
            </a:br>
            <a:r>
              <a:rPr lang="hu-HU" dirty="0"/>
              <a:t>- a kutatási témához kapcsolódó egyéb (nem témavezetői) ajánlás, vállalások, </a:t>
            </a:r>
            <a:br>
              <a:rPr lang="hu-HU" dirty="0"/>
            </a:br>
            <a:r>
              <a:rPr lang="hu-HU" dirty="0"/>
              <a:t>- az eredmények ismertetésére vonatkozó kommunikációs terv.</a:t>
            </a:r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endParaRPr lang="hu-HU" sz="1000" dirty="0"/>
          </a:p>
          <a:p>
            <a:pPr marL="285750" indent="-285750">
              <a:buFontTx/>
              <a:buChar char="-"/>
            </a:pPr>
            <a:endParaRPr lang="hu-HU" sz="1000" dirty="0"/>
          </a:p>
          <a:p>
            <a:endParaRPr lang="hu-HU" sz="1000" dirty="0"/>
          </a:p>
          <a:p>
            <a:endParaRPr lang="hu-HU" sz="1000" dirty="0"/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1FCB43D6-6F89-6920-651E-578297D6F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F52CFE4-00EF-98BE-13E7-92CFD96A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33780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7416824" cy="13407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DKÖP - A pályázat részeként kötelezően benyújtandó dokumentumok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209652" y="44624"/>
            <a:ext cx="8928671" cy="11681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Font typeface="+mj-lt"/>
              <a:buAutoNum type="arabicPeriod"/>
              <a:tabLst>
                <a:tab pos="450215" algn="l"/>
              </a:tabLst>
            </a:pPr>
            <a:endParaRPr lang="hu-H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</a:tabLst>
            </a:pPr>
            <a:endParaRPr lang="hu-H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</a:tabLst>
            </a:pPr>
            <a:endParaRPr lang="hu-HU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</a:tabLst>
            </a:pPr>
            <a:endParaRPr lang="hu-H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  <a:tabLst>
                <a:tab pos="450215" algn="l"/>
              </a:tabLst>
            </a:pPr>
            <a:endParaRPr lang="hu-HU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Pályázati adatlap 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Kutatási terv (részletek lásd előbb, illetve a kiírásban)</a:t>
            </a:r>
          </a:p>
          <a:p>
            <a:pPr marL="342900" indent="-342900">
              <a:lnSpc>
                <a:spcPct val="107000"/>
              </a:lnSpc>
              <a:buAutoNum type="arabicPeriod" startAt="3"/>
              <a:tabLst>
                <a:tab pos="449580" algn="l"/>
              </a:tabLst>
            </a:pPr>
            <a:r>
              <a:rPr lang="hu-HU" dirty="0">
                <a:ea typeface="Calibri" panose="020F0502020204030204" pitchFamily="34" charset="0"/>
                <a:cs typeface="Arial" panose="020B0604020202020204" pitchFamily="34" charset="0"/>
              </a:rPr>
              <a:t>Pályázói</a:t>
            </a:r>
            <a:r>
              <a:rPr lang="hu-HU" dirty="0"/>
              <a:t> nyilatkozat</a:t>
            </a:r>
          </a:p>
          <a:p>
            <a:pPr marL="342900" indent="-342900">
              <a:lnSpc>
                <a:spcPct val="107000"/>
              </a:lnSpc>
              <a:buAutoNum type="arabicPeriod" startAt="3"/>
              <a:tabLst>
                <a:tab pos="449580" algn="l"/>
              </a:tabLst>
            </a:pPr>
            <a:r>
              <a:rPr lang="hu-HU" dirty="0"/>
              <a:t>Témavezetői nyilatkozat</a:t>
            </a:r>
          </a:p>
          <a:p>
            <a:pPr marL="342900" indent="-342900">
              <a:lnSpc>
                <a:spcPct val="107000"/>
              </a:lnSpc>
              <a:buAutoNum type="arabicPeriod" startAt="3"/>
              <a:tabLst>
                <a:tab pos="449580" algn="l"/>
              </a:tabLst>
            </a:pPr>
            <a:r>
              <a:rPr lang="hu-HU" dirty="0"/>
              <a:t>Szándéknyilatkozat</a:t>
            </a:r>
          </a:p>
          <a:p>
            <a:pPr marL="342900" lvl="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r>
              <a:rPr lang="hu-HU" dirty="0"/>
              <a:t>Pályázat benyújtásáig megvalósult tudományos tevékenységet bemutató dokumentációja pályázó által fontosnak ítélt dokumentumok (pl. TDK oklevelek, társszerzői nyilatkozatok, további eddig elért tudományos eredmények, témavezetői, vállalati, egyéb külső ajánlás </a:t>
            </a:r>
            <a:r>
              <a:rPr lang="hu-HU" dirty="0" err="1"/>
              <a:t>stb</a:t>
            </a:r>
            <a:r>
              <a:rPr lang="hu-HU" dirty="0"/>
              <a:t>) </a:t>
            </a:r>
            <a:r>
              <a:rPr lang="hu-HU" dirty="0" err="1"/>
              <a:t>összefűzött</a:t>
            </a:r>
            <a:r>
              <a:rPr lang="hu-HU" dirty="0"/>
              <a:t> PDF-ben. </a:t>
            </a:r>
            <a:r>
              <a:rPr lang="hu-HU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Ebben benne kell legyen a számolóablakban készült tudományos pont számítás táblázat és a TDK oklevelek és a közlemények első oldala, valamint a társszerzői nyilatkozatok!!!</a:t>
            </a:r>
          </a:p>
          <a:p>
            <a:pPr marL="34290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r>
              <a:rPr lang="hu-HU" dirty="0"/>
              <a:t>Korkedvezményre jogosító igazolás (amennyiben releváns)</a:t>
            </a:r>
          </a:p>
          <a:p>
            <a:pPr marL="34290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r>
              <a:rPr lang="hu-HU" dirty="0"/>
              <a:t>Nyelvtudást igazoló dokumentum</a:t>
            </a:r>
          </a:p>
          <a:p>
            <a:pPr>
              <a:lnSpc>
                <a:spcPct val="107000"/>
              </a:lnSpc>
              <a:tabLst>
                <a:tab pos="449580" algn="l"/>
              </a:tabLst>
            </a:pPr>
            <a:r>
              <a:rPr lang="hu-HU" dirty="0"/>
              <a:t>9.   Publikációs lista, MTMT azonosítót adják meg és legyen aktuális az MTMT (IF-</a:t>
            </a:r>
            <a:r>
              <a:rPr lang="hu-HU" dirty="0" err="1"/>
              <a:t>os</a:t>
            </a:r>
            <a:r>
              <a:rPr lang="hu-HU" dirty="0"/>
              <a:t> publikációk listája/releváns építészeti alkotásokat és publikációkat tartalmazó lista MTMT alapján)</a:t>
            </a:r>
            <a:endParaRPr lang="hu-HU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endParaRPr lang="hu-HU" dirty="0"/>
          </a:p>
          <a:p>
            <a:pPr marL="34290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endParaRPr lang="hu-HU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endParaRPr lang="hu-HU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FontTx/>
              <a:buAutoNum type="arabicPeriod" startAt="3"/>
              <a:tabLst>
                <a:tab pos="449580" algn="l"/>
              </a:tabLst>
            </a:pPr>
            <a:endParaRPr lang="hu-HU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AutoNum type="arabicPeriod" startAt="3"/>
              <a:tabLst>
                <a:tab pos="449580" algn="l"/>
              </a:tabLst>
            </a:pPr>
            <a:endParaRPr lang="hu-HU" dirty="0"/>
          </a:p>
          <a:p>
            <a:pPr>
              <a:lnSpc>
                <a:spcPct val="107000"/>
              </a:lnSpc>
              <a:tabLst>
                <a:tab pos="449580" algn="l"/>
              </a:tabLst>
            </a:pPr>
            <a:r>
              <a:rPr lang="hu-HU" sz="2400" dirty="0">
                <a:latin typeface="Calibri" panose="020F0502020204030204" pitchFamily="34" charset="0"/>
                <a:cs typeface="Arial" panose="020B0604020202020204" pitchFamily="34" charset="0"/>
              </a:rPr>
              <a:t>4. </a:t>
            </a:r>
            <a:r>
              <a:rPr lang="hu-HU" sz="2400" dirty="0"/>
              <a:t>Szándéknyilatkozat </a:t>
            </a:r>
            <a:endParaRPr lang="hu-HU" sz="32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tabLst>
                <a:tab pos="449580" algn="l"/>
              </a:tabLst>
            </a:pPr>
            <a:endParaRPr lang="hu-HU" sz="24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63055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Tanszéki befogadó nyilatkozat (letölthető dokumentum)</a:t>
            </a:r>
          </a:p>
          <a:p>
            <a:pPr marL="34290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63055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Szándéknyilatkozat (letölthető dokumentum, </a:t>
            </a: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vbk.phd@vbk.bme.hu</a:t>
            </a: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címre kell küldeni!)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63055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Egyéb, a pályázó által fontosnak ítélt dokumentumok (pl. eddigi tudományos eredmények, témavezetői, vállalati, egyéb külső ajánlás, TDK eredmények) </a:t>
            </a:r>
            <a:r>
              <a:rPr lang="hu-HU" sz="1800" dirty="0" err="1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összefűzött</a:t>
            </a: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PDF-ben. </a:t>
            </a:r>
            <a:r>
              <a:rPr lang="hu-H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Ebben benne kell legyen a számolóablakban készült tudományos pont számítás táblázat és a cikkek </a:t>
            </a:r>
            <a:r>
              <a:rPr lang="hu-HU" b="1" dirty="0">
                <a:solidFill>
                  <a:srgbClr val="FF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hu-HU" sz="18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lső oldala, valamint a társszerzői nyilatkozatok!!!</a:t>
            </a:r>
            <a:endParaRPr lang="hu-HU" sz="1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63055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Pályázói nyilatkozat (</a:t>
            </a:r>
            <a:r>
              <a:rPr lang="hu-HU" dirty="0"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etölthető dokumentum)</a:t>
            </a:r>
          </a:p>
          <a:p>
            <a:pPr marL="342900" lvl="0" indent="-342900" algn="just">
              <a:spcAft>
                <a:spcPts val="600"/>
              </a:spcAft>
              <a:buFont typeface="+mj-lt"/>
              <a:buAutoNum type="arabicPeriod"/>
              <a:tabLst>
                <a:tab pos="450215" algn="l"/>
                <a:tab pos="630555" algn="l"/>
              </a:tabLst>
            </a:pPr>
            <a:r>
              <a:rPr lang="hu-H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Korkedvezmény nyilatkozat (amennyiben releváns)</a:t>
            </a:r>
          </a:p>
          <a:p>
            <a:endParaRPr lang="hu-HU" sz="1800" b="1" dirty="0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4321443F-E541-4D2A-942F-7ECD18F4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DBE8EA-7374-93B3-D0DB-D08E45F9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6481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Nyilatkozatok beszerzése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12</a:t>
            </a:fld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29" y="1665099"/>
            <a:ext cx="8495062" cy="4561879"/>
          </a:xfrm>
          <a:prstGeom prst="rect">
            <a:avLst/>
          </a:prstGeom>
        </p:spPr>
      </p:pic>
      <p:pic>
        <p:nvPicPr>
          <p:cNvPr id="8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4321443F-E541-4D2A-942F-7ECD18F4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148064" y="4252446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május 20-ig vbk.phd@vbk.bme.hu</a:t>
            </a:r>
          </a:p>
        </p:txBody>
      </p:sp>
      <p:sp>
        <p:nvSpPr>
          <p:cNvPr id="3" name="Téglalap 2"/>
          <p:cNvSpPr/>
          <p:nvPr/>
        </p:nvSpPr>
        <p:spPr>
          <a:xfrm>
            <a:off x="3779912" y="797179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A szándéknyilatkozat kérelmet elektronikusan a kari DKÖP ügyintéző részére kell benyújtani 2026. május 20-ig. A határidőre beérkezett szándéknyilatkozatok esetében a kari DKÖP ügyintéző 2026. május 27-ig küldi meg a pályázó részére a dékán által aláírt szándéknyilatkozatot.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020132" y="5147379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2026. május 27-ig visszaküldjük</a:t>
            </a:r>
          </a:p>
        </p:txBody>
      </p:sp>
    </p:spTree>
    <p:extLst>
      <p:ext uri="{BB962C8B-B14F-4D97-AF65-F5344CB8AC3E}">
        <p14:creationId xmlns:p14="http://schemas.microsoft.com/office/powerpoint/2010/main" val="81331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863588" y="2996952"/>
            <a:ext cx="7416824" cy="1340768"/>
          </a:xfrm>
        </p:spPr>
        <p:txBody>
          <a:bodyPr>
            <a:noAutofit/>
          </a:bodyPr>
          <a:lstStyle/>
          <a:p>
            <a:r>
              <a:rPr lang="hu-HU" sz="2800" b="1" dirty="0">
                <a:solidFill>
                  <a:srgbClr val="00B050"/>
                </a:solidFill>
              </a:rPr>
              <a:t>EKÖP </a:t>
            </a:r>
            <a:r>
              <a:rPr lang="hu-HU" sz="2800" b="1" dirty="0" err="1">
                <a:solidFill>
                  <a:srgbClr val="00B050"/>
                </a:solidFill>
              </a:rPr>
              <a:t>doktoráns</a:t>
            </a:r>
            <a:r>
              <a:rPr lang="hu-HU" sz="2800" b="1" dirty="0">
                <a:solidFill>
                  <a:srgbClr val="00B050"/>
                </a:solidFill>
              </a:rPr>
              <a:t> kategória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4321443F-E541-4D2A-942F-7ECD18F4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0" y="8239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FDBE8EA-7374-93B3-D0DB-D08E45F9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401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91989-472B-BC8F-2343-943464907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BF0E78B3-1B9D-C878-24E7-7A1B8521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EKÖP – </a:t>
            </a:r>
            <a:r>
              <a:rPr lang="hu-HU" sz="2400" b="1" dirty="0">
                <a:solidFill>
                  <a:srgbClr val="00B050"/>
                </a:solidFill>
              </a:rPr>
              <a:t>Doktorandusz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Általános leírás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BFEF1DF-E0B6-FD45-B1E6-1998A139DFED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97446EB2-7EAF-B1EC-BB4E-6374CDB64A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18FE8EDF-441F-62DC-B235-A29FF5FACA2D}"/>
              </a:ext>
            </a:extLst>
          </p:cNvPr>
          <p:cNvSpPr/>
          <p:nvPr/>
        </p:nvSpPr>
        <p:spPr>
          <a:xfrm>
            <a:off x="107950" y="1340768"/>
            <a:ext cx="89286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600" b="1" dirty="0"/>
              <a:t>PhD hallgatók: </a:t>
            </a:r>
            <a:r>
              <a:rPr lang="hu-HU" sz="1600" u="sng" dirty="0"/>
              <a:t>Cél:</a:t>
            </a:r>
            <a:r>
              <a:rPr lang="hu-HU" sz="1600" dirty="0"/>
              <a:t> A doktori cselekményindítás minimumkövetelményéhez képesti (publikációs) többletteljesítmény elérésének elősegítése. A doktori fokozatszerzés </a:t>
            </a:r>
            <a:r>
              <a:rPr lang="hu-HU" sz="1600" u="sng" dirty="0"/>
              <a:t>minimumkövetelménye</a:t>
            </a:r>
            <a:r>
              <a:rPr lang="hu-HU" sz="1600" dirty="0"/>
              <a:t> három 50% feletti IF cikk. </a:t>
            </a:r>
            <a:r>
              <a:rPr lang="hu-HU" sz="1600" u="sng" dirty="0"/>
              <a:t>Végcél: </a:t>
            </a:r>
            <a:r>
              <a:rPr lang="hu-HU" sz="1600" dirty="0"/>
              <a:t>a doktori fokozat megszerzéséhez a pályázónak legalább öt 50% feletti IF cikke legyen.</a:t>
            </a:r>
          </a:p>
          <a:p>
            <a:endParaRPr lang="hu-HU" sz="1600" b="1" u="sng" dirty="0"/>
          </a:p>
          <a:p>
            <a:r>
              <a:rPr lang="hu-HU" sz="1600" b="1" dirty="0"/>
              <a:t>Kötelező vállalások:</a:t>
            </a: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a doktori tanulmányok által </a:t>
            </a:r>
            <a:r>
              <a:rPr lang="hu-HU" sz="1600" b="1" dirty="0"/>
              <a:t>megkövetelt kutatómunkán felüli többlet kutatási tevékenységet végez</a:t>
            </a:r>
            <a:r>
              <a:rPr lang="hu-HU" sz="1600" dirty="0"/>
              <a:t>, </a:t>
            </a:r>
          </a:p>
          <a:p>
            <a:r>
              <a:rPr lang="hu-HU" sz="1600" b="1" dirty="0"/>
              <a:t> legalább egy Q1 (</a:t>
            </a:r>
            <a:r>
              <a:rPr lang="hu-HU" sz="1600" b="1" dirty="0" err="1"/>
              <a:t>Scopus</a:t>
            </a:r>
            <a:r>
              <a:rPr lang="hu-HU" sz="1600" b="1" dirty="0"/>
              <a:t> vagy </a:t>
            </a:r>
            <a:r>
              <a:rPr lang="hu-HU" sz="1600" b="1" dirty="0" err="1"/>
              <a:t>WoS</a:t>
            </a:r>
            <a:r>
              <a:rPr lang="hu-HU" sz="1600" b="1" dirty="0"/>
              <a:t>) besorolású tudományos </a:t>
            </a:r>
            <a:r>
              <a:rPr lang="hu-HU" sz="1600" dirty="0"/>
              <a:t>publikációt benyújt vagy azt a kiadó közlésre befogadja, vagy legalább egy szabadalmat benyújt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/>
              <a:t>További vállalások listája a pályázati kiírásban</a:t>
            </a:r>
          </a:p>
          <a:p>
            <a:pPr marL="285750" indent="-285750">
              <a:buFontTx/>
              <a:buChar char="-"/>
            </a:pPr>
            <a:endParaRPr lang="hu-HU" sz="1600" dirty="0"/>
          </a:p>
          <a:p>
            <a:endParaRPr lang="hu-HU" sz="1600" dirty="0"/>
          </a:p>
          <a:p>
            <a:pPr algn="ctr"/>
            <a:endParaRPr lang="hu-HU" sz="1600" b="1" dirty="0">
              <a:solidFill>
                <a:srgbClr val="990033"/>
              </a:solidFill>
            </a:endParaRPr>
          </a:p>
          <a:p>
            <a:pPr algn="ctr"/>
            <a:endParaRPr lang="hu-HU" sz="1600" b="1" dirty="0">
              <a:solidFill>
                <a:srgbClr val="990033"/>
              </a:solidFill>
            </a:endParaRPr>
          </a:p>
          <a:p>
            <a:pPr algn="ctr"/>
            <a:r>
              <a:rPr lang="hu-HU" sz="1600" b="1" dirty="0">
                <a:solidFill>
                  <a:srgbClr val="990033"/>
                </a:solidFill>
              </a:rPr>
              <a:t>Futamidő: 5, 7 és 12 hónap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4942997-CD8E-ABC1-204F-EBE193E0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B5FE6EB-626F-16D0-1AD9-56C907E4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04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2265"/>
            <a:ext cx="8088212" cy="4695058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C77ED0D4-4C9F-5B8D-4916-7822BCF5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416824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Pályázatok Értékelési szempontjai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Doktoráns és Fiatal kutatói pályázatok esetén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86130D1-95EA-F568-FE0C-7088F3A38594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308ADAEF-203E-FD49-6BEF-193ACF11F8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3693C8A4-7233-1827-A05D-078C210DCB69}"/>
              </a:ext>
            </a:extLst>
          </p:cNvPr>
          <p:cNvSpPr/>
          <p:nvPr/>
        </p:nvSpPr>
        <p:spPr>
          <a:xfrm>
            <a:off x="170482" y="2183466"/>
            <a:ext cx="8394304" cy="35405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5DA23F3-FC76-4B97-FD65-F8CF566E3D15}"/>
              </a:ext>
            </a:extLst>
          </p:cNvPr>
          <p:cNvSpPr txBox="1"/>
          <p:nvPr/>
        </p:nvSpPr>
        <p:spPr>
          <a:xfrm>
            <a:off x="3059832" y="6160945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990033"/>
                </a:solidFill>
              </a:rPr>
              <a:t>Összesen 260 pont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8B421CA-023C-DC7E-AD1D-7481D935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39E2EDA-488C-5ED6-C1CE-B28EC2CD0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58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 </a:t>
            </a:r>
            <a:r>
              <a:rPr lang="hu-HU" sz="2400" b="1" dirty="0">
                <a:solidFill>
                  <a:srgbClr val="00B050"/>
                </a:solidFill>
              </a:rPr>
              <a:t>Doktorandusz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VBK ajánlás</a:t>
            </a:r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dirty="0"/>
              <a:t>– Értékelés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4101857B-3C2F-DA25-53D6-CADDFFF25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291323"/>
              </p:ext>
            </p:extLst>
          </p:nvPr>
        </p:nvGraphicFramePr>
        <p:xfrm>
          <a:off x="251520" y="1391510"/>
          <a:ext cx="8229600" cy="476364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56946">
                  <a:extLst>
                    <a:ext uri="{9D8B030D-6E8A-4147-A177-3AD203B41FA5}">
                      <a16:colId xmlns:a16="http://schemas.microsoft.com/office/drawing/2014/main" val="1452887041"/>
                    </a:ext>
                  </a:extLst>
                </a:gridCol>
                <a:gridCol w="2056946">
                  <a:extLst>
                    <a:ext uri="{9D8B030D-6E8A-4147-A177-3AD203B41FA5}">
                      <a16:colId xmlns:a16="http://schemas.microsoft.com/office/drawing/2014/main" val="1793006706"/>
                    </a:ext>
                  </a:extLst>
                </a:gridCol>
                <a:gridCol w="2057854">
                  <a:extLst>
                    <a:ext uri="{9D8B030D-6E8A-4147-A177-3AD203B41FA5}">
                      <a16:colId xmlns:a16="http://schemas.microsoft.com/office/drawing/2014/main" val="1122956341"/>
                    </a:ext>
                  </a:extLst>
                </a:gridCol>
                <a:gridCol w="2057854">
                  <a:extLst>
                    <a:ext uri="{9D8B030D-6E8A-4147-A177-3AD203B41FA5}">
                      <a16:colId xmlns:a16="http://schemas.microsoft.com/office/drawing/2014/main" val="1497743331"/>
                    </a:ext>
                  </a:extLst>
                </a:gridCol>
              </a:tblGrid>
              <a:tr h="15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1 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2 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3 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4éves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2666"/>
                  </a:ext>
                </a:extLst>
              </a:tr>
              <a:tr h="15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1 db 100% Q1*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2 db 100% Q1*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3 db 100% Q1*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4 db 100% Q1*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extLst>
                  <a:ext uri="{0D108BD9-81ED-4DB2-BD59-A6C34878D82A}">
                    <a16:rowId xmlns:a16="http://schemas.microsoft.com/office/drawing/2014/main" val="137362150"/>
                  </a:ext>
                </a:extLst>
              </a:tr>
              <a:tr h="421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100%-os Q1 cikk 100 pont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CSAK az 1. évben TDK pontok. Több TDK esetén csak egy, vehető figyelembe: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OTDK Pro </a:t>
                      </a:r>
                      <a:r>
                        <a:rPr lang="hu-HU" sz="1400" dirty="0" err="1">
                          <a:effectLst/>
                        </a:rPr>
                        <a:t>Sci</a:t>
                      </a:r>
                      <a:r>
                        <a:rPr lang="hu-HU" sz="1400" dirty="0">
                          <a:effectLst/>
                        </a:rPr>
                        <a:t>      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1 díj        75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2 díj        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3 díj        40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BME TDK </a:t>
                      </a:r>
                      <a:r>
                        <a:rPr lang="hu-HU" sz="1400" baseline="0" dirty="0">
                          <a:effectLst/>
                        </a:rPr>
                        <a:t>        </a:t>
                      </a:r>
                      <a:r>
                        <a:rPr lang="hu-HU" sz="1400" dirty="0">
                          <a:effectLst/>
                        </a:rPr>
                        <a:t>1  60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            2  40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            3  32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BME és az OTDK pontok nem összegződnek, a kettő közül a magasabb pontszám számít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100%-os Q1 cikk 50 pont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100%-os Q1 cikk 33 pont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100%-os Q1 cikk 25 pont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extLst>
                  <a:ext uri="{0D108BD9-81ED-4DB2-BD59-A6C34878D82A}">
                    <a16:rowId xmlns:a16="http://schemas.microsoft.com/office/drawing/2014/main" val="2002648330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5B4685EF-D76B-8DB3-75F1-3B4ED61BDDF6}"/>
              </a:ext>
            </a:extLst>
          </p:cNvPr>
          <p:cNvSpPr txBox="1"/>
          <p:nvPr/>
        </p:nvSpPr>
        <p:spPr>
          <a:xfrm>
            <a:off x="365562" y="6237312"/>
            <a:ext cx="8529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D1-es közlemény 125%, Q2-es 75%, Q3-as 30%, Q4-es 15% -át éri a Q1-es közleménynek,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100%-os részvétel az Oláh György DI szabályai szerint, a bekért nyilatkozat alapján. </a:t>
            </a:r>
            <a:endParaRPr lang="hu-H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3F5B676-90F4-E6C2-9159-A2813819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A2767557-E33C-D696-BAA4-CEB4B15C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671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950" y="1340768"/>
            <a:ext cx="892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pPr algn="ctr"/>
            <a:r>
              <a:rPr lang="hu-HU" sz="4800" dirty="0">
                <a:solidFill>
                  <a:srgbClr val="00B050"/>
                </a:solidFill>
              </a:rPr>
              <a:t>További EKÖP kategóriák</a:t>
            </a:r>
          </a:p>
          <a:p>
            <a:pPr algn="ctr"/>
            <a:r>
              <a:rPr lang="hu-HU" sz="2400" dirty="0">
                <a:solidFill>
                  <a:srgbClr val="00B050"/>
                </a:solidFill>
              </a:rPr>
              <a:t>Kelemen Zsolt</a:t>
            </a:r>
          </a:p>
          <a:p>
            <a:pPr algn="ctr"/>
            <a:r>
              <a:rPr lang="hu-HU" sz="2400" dirty="0">
                <a:solidFill>
                  <a:srgbClr val="00B050"/>
                </a:solidFill>
              </a:rPr>
              <a:t>Tóth Blanka</a:t>
            </a: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1A5AEAE-2812-7D56-940D-A9BC82048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FD26710-35C6-188D-E70B-9E201211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9730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7C43D-7CC1-5A05-AA13-DEEF0791F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9953C1CA-25E8-631B-A992-F2E697EA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Egyetemi Kutatói Ösztöndíj Program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Hasznos linkek, </a:t>
            </a:r>
            <a:r>
              <a:rPr lang="hu-HU" sz="2400" b="1" dirty="0">
                <a:solidFill>
                  <a:srgbClr val="00B050"/>
                </a:solidFill>
              </a:rPr>
              <a:t>Kategóriák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2052BF9-3A69-886A-2CAE-CDDC29F6A499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03BBDD4D-B851-8E58-DFDE-38E3F0FCE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6973DD73-B13A-9580-5BFA-A8CFC20A5C26}"/>
              </a:ext>
            </a:extLst>
          </p:cNvPr>
          <p:cNvSpPr/>
          <p:nvPr/>
        </p:nvSpPr>
        <p:spPr>
          <a:xfrm>
            <a:off x="107950" y="1340768"/>
            <a:ext cx="8928671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Központi EKÖP honlap (eredeti kiírások, hasznos linkek)</a:t>
            </a:r>
          </a:p>
          <a:p>
            <a:pPr marL="795338" indent="-342900">
              <a:buFontTx/>
              <a:buChar char="-"/>
            </a:pPr>
            <a:r>
              <a:rPr lang="hu-HU" sz="2400" dirty="0">
                <a:solidFill>
                  <a:srgbClr val="00B050"/>
                </a:solidFill>
                <a:hlinkClick r:id="rId3"/>
              </a:rPr>
              <a:t>https://www.bme.hu/EKOP</a:t>
            </a:r>
            <a:endParaRPr lang="hu-HU" sz="2400" dirty="0">
              <a:solidFill>
                <a:srgbClr val="00B050"/>
              </a:solidFill>
            </a:endParaRPr>
          </a:p>
          <a:p>
            <a:r>
              <a:rPr lang="hu-HU" sz="2400" dirty="0">
                <a:solidFill>
                  <a:srgbClr val="990033"/>
                </a:solidFill>
              </a:rPr>
              <a:t>BME EKÖP portál</a:t>
            </a:r>
          </a:p>
          <a:p>
            <a:pPr marL="452438"/>
            <a:r>
              <a:rPr lang="hu-HU" sz="2400" dirty="0">
                <a:solidFill>
                  <a:srgbClr val="990033"/>
                </a:solidFill>
              </a:rPr>
              <a:t>- https://ekop.bme.hu/</a:t>
            </a:r>
          </a:p>
          <a:p>
            <a:pPr marL="457200" indent="-457200">
              <a:buAutoNum type="arabicPeriod"/>
            </a:pPr>
            <a:r>
              <a:rPr lang="hu-HU" sz="2400" dirty="0">
                <a:solidFill>
                  <a:srgbClr val="C00000"/>
                </a:solidFill>
              </a:rPr>
              <a:t>BSc hallgató kategória (125 000 Ft/hó)</a:t>
            </a:r>
          </a:p>
          <a:p>
            <a:pPr marL="457200" indent="-457200">
              <a:buAutoNum type="arabicPeriod"/>
            </a:pPr>
            <a:r>
              <a:rPr lang="hu-HU" sz="2400" dirty="0">
                <a:solidFill>
                  <a:srgbClr val="C00000"/>
                </a:solidFill>
              </a:rPr>
              <a:t>MSc hallgató kategória (150 000 Ft/hó)   </a:t>
            </a:r>
            <a:r>
              <a:rPr lang="hu-HU" sz="2400" dirty="0">
                <a:solidFill>
                  <a:srgbClr val="FF0000"/>
                </a:solidFill>
              </a:rPr>
              <a:t>karhoz kötött  a pályázat!</a:t>
            </a:r>
          </a:p>
          <a:p>
            <a:pPr marL="457200" indent="-457200">
              <a:buAutoNum type="arabicPeriod"/>
            </a:pPr>
            <a:r>
              <a:rPr lang="hu-HU" sz="2400" dirty="0">
                <a:solidFill>
                  <a:srgbClr val="C00000"/>
                </a:solidFill>
              </a:rPr>
              <a:t>Doktori hallgatói kategória (200 000 Ft/hó)</a:t>
            </a:r>
          </a:p>
          <a:p>
            <a:pPr marL="457200" indent="-457200">
              <a:buAutoNum type="arabicPeriod"/>
            </a:pPr>
            <a:r>
              <a:rPr lang="hu-HU" sz="2400" dirty="0">
                <a:solidFill>
                  <a:srgbClr val="C00000"/>
                </a:solidFill>
              </a:rPr>
              <a:t>Fiatal kutató I kategória (250 000 Ft/hó)</a:t>
            </a:r>
          </a:p>
          <a:p>
            <a:pPr marL="457200" indent="-457200">
              <a:buAutoNum type="arabicPeriod"/>
            </a:pPr>
            <a:r>
              <a:rPr lang="hu-HU" sz="2400" dirty="0">
                <a:solidFill>
                  <a:srgbClr val="C00000"/>
                </a:solidFill>
              </a:rPr>
              <a:t>Fiatal Kutató II kategória (250 000 Ft/hó)</a:t>
            </a:r>
          </a:p>
          <a:p>
            <a:endParaRPr lang="hu-HU" sz="2000" dirty="0">
              <a:solidFill>
                <a:srgbClr val="C00000"/>
              </a:solidFill>
            </a:endParaRPr>
          </a:p>
          <a:p>
            <a:r>
              <a:rPr lang="hu-HU" sz="2000" dirty="0">
                <a:solidFill>
                  <a:srgbClr val="C00000"/>
                </a:solidFill>
              </a:rPr>
              <a:t>Szándéknyilatkozatot minden EKÖP kategória esetén kérvényezni kell május 20-ig.</a:t>
            </a:r>
          </a:p>
          <a:p>
            <a:pPr marL="800100" lvl="1" indent="-342900">
              <a:buFontTx/>
              <a:buChar char="-"/>
            </a:pPr>
            <a:r>
              <a:rPr lang="hu-HU" sz="2000" dirty="0">
                <a:solidFill>
                  <a:srgbClr val="C00000"/>
                </a:solidFill>
              </a:rPr>
              <a:t>Alapképzés és fiatal kutató: </a:t>
            </a:r>
            <a:r>
              <a:rPr lang="hu-HU" sz="2000" dirty="0">
                <a:solidFill>
                  <a:srgbClr val="C00000"/>
                </a:solidFill>
                <a:hlinkClick r:id="rId4"/>
              </a:rPr>
              <a:t>vbk.kfi@vbk.bme.hu</a:t>
            </a:r>
            <a:endParaRPr lang="hu-HU" sz="2000" dirty="0">
              <a:solidFill>
                <a:srgbClr val="C00000"/>
              </a:solidFill>
            </a:endParaRPr>
          </a:p>
          <a:p>
            <a:pPr marL="800100" lvl="1" indent="-342900">
              <a:buFontTx/>
              <a:buChar char="-"/>
            </a:pPr>
            <a:r>
              <a:rPr lang="hu-HU" sz="2000" dirty="0">
                <a:solidFill>
                  <a:srgbClr val="C00000"/>
                </a:solidFill>
              </a:rPr>
              <a:t>Doktori képzés: </a:t>
            </a:r>
            <a:r>
              <a:rPr lang="hu-HU" sz="2000" dirty="0">
                <a:solidFill>
                  <a:srgbClr val="C00000"/>
                </a:solidFill>
                <a:hlinkClick r:id="rId5"/>
              </a:rPr>
              <a:t>vbk.phd@vbk.bme.hu</a:t>
            </a:r>
            <a:endParaRPr lang="hu-HU" sz="2000" dirty="0">
              <a:solidFill>
                <a:srgbClr val="C00000"/>
              </a:solidFill>
            </a:endParaRPr>
          </a:p>
          <a:p>
            <a:pPr marL="0" lvl="1"/>
            <a:r>
              <a:rPr lang="hu-HU" sz="2000" dirty="0">
                <a:solidFill>
                  <a:srgbClr val="C00000"/>
                </a:solidFill>
              </a:rPr>
              <a:t>Elküldendő fájlok: generált szándéknyilatkozat, témavezetői nyilatkozat (témavezetői és tanszékvezetői aláírásokkal!)</a:t>
            </a:r>
          </a:p>
          <a:p>
            <a:pPr marL="0" lvl="1"/>
            <a:r>
              <a:rPr lang="hu-HU" sz="2000" dirty="0">
                <a:solidFill>
                  <a:srgbClr val="C00000"/>
                </a:solidFill>
              </a:rPr>
              <a:t>Fiatal kutató esetén csak a generált szándéknyilatkozatot kell küldeni!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6E65DD1-F0C5-B472-EDB1-9E661E26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9E8777B-F8B4-56F6-D0E8-507A3BE0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72131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– BSc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Általános leírás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7787605E-613F-D5C3-AC52-451FB3639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626900F-FD63-A2D8-4494-9D246ADC3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19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442208"/>
            <a:ext cx="8059206" cy="497866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886416" y="6337642"/>
            <a:ext cx="253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b="1" dirty="0">
                <a:solidFill>
                  <a:srgbClr val="990033"/>
                </a:solidFill>
              </a:rPr>
              <a:t>Futamidő: 5 és 10 hónap</a:t>
            </a:r>
          </a:p>
        </p:txBody>
      </p:sp>
    </p:spTree>
    <p:extLst>
      <p:ext uri="{BB962C8B-B14F-4D97-AF65-F5344CB8AC3E}">
        <p14:creationId xmlns:p14="http://schemas.microsoft.com/office/powerpoint/2010/main" val="84271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TARTALOM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107950" y="1340768"/>
            <a:ext cx="8928671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>
                <a:solidFill>
                  <a:srgbClr val="990033"/>
                </a:solidFill>
              </a:rPr>
              <a:t>Általános információk</a:t>
            </a:r>
          </a:p>
          <a:p>
            <a:pPr algn="ctr"/>
            <a:r>
              <a:rPr lang="hu-HU" sz="3600" dirty="0">
                <a:solidFill>
                  <a:srgbClr val="990033"/>
                </a:solidFill>
              </a:rPr>
              <a:t>DKÖP-M és EKÖP </a:t>
            </a:r>
            <a:r>
              <a:rPr lang="hu-HU" sz="3600" dirty="0" err="1">
                <a:solidFill>
                  <a:srgbClr val="990033"/>
                </a:solidFill>
              </a:rPr>
              <a:t>doktoránsoknak</a:t>
            </a:r>
            <a:endParaRPr lang="hu-HU" sz="3600" dirty="0">
              <a:solidFill>
                <a:srgbClr val="990033"/>
              </a:solidFill>
            </a:endParaRPr>
          </a:p>
          <a:p>
            <a:pPr algn="ctr"/>
            <a:r>
              <a:rPr lang="hu-HU" sz="3600" dirty="0">
                <a:solidFill>
                  <a:srgbClr val="990033"/>
                </a:solidFill>
              </a:rPr>
              <a:t>EKÖP </a:t>
            </a:r>
            <a:r>
              <a:rPr lang="hu-HU" sz="3600" dirty="0" err="1">
                <a:solidFill>
                  <a:srgbClr val="990033"/>
                </a:solidFill>
              </a:rPr>
              <a:t>BSc</a:t>
            </a:r>
            <a:r>
              <a:rPr lang="hu-HU" sz="3600" dirty="0">
                <a:solidFill>
                  <a:srgbClr val="990033"/>
                </a:solidFill>
              </a:rPr>
              <a:t> és </a:t>
            </a:r>
            <a:r>
              <a:rPr lang="hu-HU" sz="3600" dirty="0" err="1">
                <a:solidFill>
                  <a:srgbClr val="990033"/>
                </a:solidFill>
              </a:rPr>
              <a:t>MSc</a:t>
            </a:r>
            <a:r>
              <a:rPr lang="hu-HU" sz="3600" dirty="0">
                <a:solidFill>
                  <a:srgbClr val="990033"/>
                </a:solidFill>
              </a:rPr>
              <a:t>, Fiatal Kutató I. és II.</a:t>
            </a:r>
          </a:p>
          <a:p>
            <a:pPr algn="ctr"/>
            <a:r>
              <a:rPr lang="hu-HU" sz="3600" dirty="0">
                <a:solidFill>
                  <a:srgbClr val="990033"/>
                </a:solidFill>
              </a:rPr>
              <a:t>Összefoglalás</a:t>
            </a:r>
          </a:p>
          <a:p>
            <a:pPr algn="ctr"/>
            <a:endParaRPr lang="hu-HU" sz="3600" dirty="0">
              <a:solidFill>
                <a:srgbClr val="990033"/>
              </a:solidFill>
            </a:endParaRPr>
          </a:p>
          <a:p>
            <a:pPr algn="ctr"/>
            <a:endParaRPr lang="hu-HU" sz="2800" dirty="0">
              <a:solidFill>
                <a:srgbClr val="990033"/>
              </a:solidFill>
            </a:endParaRPr>
          </a:p>
          <a:p>
            <a:pPr algn="ctr"/>
            <a:r>
              <a:rPr lang="hu-HU" sz="2800" dirty="0">
                <a:solidFill>
                  <a:srgbClr val="990033"/>
                </a:solidFill>
              </a:rPr>
              <a:t>Mindenben az egyetemi kiírás az irányadó!</a:t>
            </a:r>
            <a:br>
              <a:rPr lang="hu-HU" sz="2800" dirty="0">
                <a:solidFill>
                  <a:srgbClr val="990033"/>
                </a:solidFill>
              </a:rPr>
            </a:br>
            <a:r>
              <a:rPr lang="hu-HU" sz="2800" dirty="0">
                <a:solidFill>
                  <a:srgbClr val="990033"/>
                </a:solidFill>
              </a:rPr>
              <a:t>Kivétel karspecifikus szempontrendszer</a:t>
            </a:r>
            <a:br>
              <a:rPr lang="hu-HU" sz="2800" dirty="0">
                <a:solidFill>
                  <a:srgbClr val="990033"/>
                </a:solidFill>
              </a:rPr>
            </a:br>
            <a:r>
              <a:rPr lang="hu-HU" sz="2800" dirty="0">
                <a:solidFill>
                  <a:srgbClr val="990033"/>
                </a:solidFill>
              </a:rPr>
              <a:t>(pl. tudományos pontok számítása)</a:t>
            </a:r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E51A434F-E567-7FFC-8428-C4D66954C7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5BC95B2F-A4EA-2E9E-45D0-4385EE0D2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95" y="0"/>
            <a:ext cx="2632405" cy="10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3AAF857-A6E0-A294-C766-B9AA4FE61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399613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BB40E3-0CBC-D793-85A4-6E2FE56F5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E39CC25-11BF-9184-07C1-C04512978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– MSc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Általános leírás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FC7891C5-DF0D-49B0-0803-4ED53ED346EC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9924DE70-14A0-EDDB-9D70-EE951248C8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7B24ECA-E944-242A-636B-FAACB429B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09DDAA9D-0D18-F2B0-FD07-27C29513A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20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46" y="1488595"/>
            <a:ext cx="74771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C99CD-46C6-E391-DEFA-7B16051A0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F17DEF60-549E-66AE-7FC9-B48CE0567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– BSc és MSc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VBK ajánlás - Értékelés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92EAE4A5-5452-F04C-4BCE-526C890409A6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2E7C6339-6211-1D2A-AB01-A09E54E23A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B9608D0-8A77-DD39-24F0-9C80138A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29DDB8-E350-C330-1A1D-B000E7114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75324326-4E67-1014-D36E-203C5C37507D}"/>
              </a:ext>
            </a:extLst>
          </p:cNvPr>
          <p:cNvSpPr txBox="1"/>
          <p:nvPr/>
        </p:nvSpPr>
        <p:spPr>
          <a:xfrm>
            <a:off x="3628472" y="134076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TDK/OTDK oklevél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839119"/>
            <a:ext cx="73533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782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32FCAB-A84D-1BF9-340D-276AE8B76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5FD7EEE5-5C4A-55E5-4E7B-D90959C2B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– BSc és MSc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VBK ajánlás - Értékelés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5DC121D-34F6-281B-C366-A7BB6E25A9A8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6F4F9415-3758-B0BA-7728-77EF2B40D8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79EC125-DE14-63BF-A858-756DEDEB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C2DADE6-404C-1C4C-202C-AE8CC99C4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381CAF3E-6AB9-3CFD-6CC6-E9E109B545A8}"/>
              </a:ext>
            </a:extLst>
          </p:cNvPr>
          <p:cNvSpPr txBox="1"/>
          <p:nvPr/>
        </p:nvSpPr>
        <p:spPr>
          <a:xfrm>
            <a:off x="6795986" y="1740827"/>
            <a:ext cx="21071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Igazolás a versenyről</a:t>
            </a:r>
          </a:p>
          <a:p>
            <a:r>
              <a:rPr lang="hu-HU" dirty="0"/>
              <a:t>(Oklevél)</a:t>
            </a:r>
          </a:p>
          <a:p>
            <a:r>
              <a:rPr lang="hu-HU" dirty="0"/>
              <a:t>Szabadalom címlap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A0351B3-92B2-26AA-DD79-8F155109A5AE}"/>
              </a:ext>
            </a:extLst>
          </p:cNvPr>
          <p:cNvSpPr txBox="1"/>
          <p:nvPr/>
        </p:nvSpPr>
        <p:spPr>
          <a:xfrm>
            <a:off x="-18701" y="4221088"/>
            <a:ext cx="2640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Középiskolás: bizonyítvány</a:t>
            </a:r>
          </a:p>
          <a:p>
            <a:r>
              <a:rPr lang="hu-HU" dirty="0"/>
              <a:t>Egyetemista: ETK igazolás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329" y="1486453"/>
            <a:ext cx="6912585" cy="13085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5776" y="2837353"/>
            <a:ext cx="6588224" cy="378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BAB28-5C37-4BEB-0B8B-59FB6A0AD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82DB79DF-EEE0-731F-56CE-ECBFEB188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– BSc és MSc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VBK ajánlás - Értékelés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E79FB700-B01F-B9E6-F0AE-1EDFA127C43A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B5FDE165-1F44-D5E1-C514-5BAFC2998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3FBF998E-EC43-1B19-F8FA-3C1C4126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BCC6331-482A-C334-405D-2D260C47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23</a:t>
            </a:fld>
            <a:endParaRPr lang="hu-HU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533525"/>
            <a:ext cx="74295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15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D605C-9134-9263-B445-01FB54292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5DC69B65-677A-1106-7B56-7497B906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EKÖP – BSc és MSc hallgatói kategória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VBK ajánlás - Értékelés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8C18F237-5401-5F68-C219-BDB96C5282B3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5792CC1B-36B0-8FFF-CA1D-571BE63AB7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2D0D6C03-4F36-7F1F-F310-A3F0EBFAE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10DA4AE-4C92-7823-797C-2A537024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DF6A9388-6F1E-1A65-A54F-0009FB8E1D4A}"/>
              </a:ext>
            </a:extLst>
          </p:cNvPr>
          <p:cNvSpPr txBox="1"/>
          <p:nvPr/>
        </p:nvSpPr>
        <p:spPr>
          <a:xfrm>
            <a:off x="6957214" y="1772816"/>
            <a:ext cx="21867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részesedés automatikusan számolható a EKÖP fiatal kutatók esetében ismertetett módon. 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Nyilatkozat nem kell!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Kitöltött táblázatot kell feltölteni.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11" y="1916832"/>
            <a:ext cx="6785800" cy="388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88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Publikációs pontszámítás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7BA5DC25-DA71-7ACA-B9A0-07B3206B66AD}"/>
              </a:ext>
            </a:extLst>
          </p:cNvPr>
          <p:cNvSpPr txBox="1"/>
          <p:nvPr/>
        </p:nvSpPr>
        <p:spPr>
          <a:xfrm>
            <a:off x="107950" y="1628800"/>
            <a:ext cx="92552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D1-es közlemény 125%, Q2-es 75%, Q3-as 30%, Q4-es 15% -át éri a Q1-es közleménynek, </a:t>
            </a:r>
          </a:p>
          <a:p>
            <a:endParaRPr lang="hu-H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részesedés számításánál az alábbi eljárás alkalmazandó: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S: szerzőszám az adott cikkben, 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a kiemelt szerző, ami lehet az első (megosztott első) és a levelező szerzők. 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részesedés az alábbi módon számolandó: 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a pályázó a cikkben kiemelt szerző 50%-ot kap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további részesedés a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50*(1/S) képlettel számítható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összesített részesedés amennyiben a pályázó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kiemelt szerző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akkor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 + 50*1/S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mennyiben pedig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kiemelt szerző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akkor a részesedés </a:t>
            </a:r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50*(1/S)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képlet szerint számolandó </a:t>
            </a:r>
            <a:endParaRPr lang="hu-H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644D1F-EFF5-DCC7-FD93-BCCD1F81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7D3AF97-38EE-DDF3-9F44-46267C5D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25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185869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F8886-8EDB-41AC-B18C-CFAA645A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34082"/>
          </a:xfrm>
        </p:spPr>
        <p:txBody>
          <a:bodyPr>
            <a:noAutofit/>
          </a:bodyPr>
          <a:lstStyle/>
          <a:p>
            <a:r>
              <a:rPr lang="hu-HU" sz="3600" dirty="0"/>
              <a:t>Néhány tanács a pályázat megírásához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621C6E-33A4-4AE3-AE54-0C0997FF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14876"/>
            <a:ext cx="8712968" cy="5598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Előkészületek</a:t>
            </a:r>
          </a:p>
          <a:p>
            <a:r>
              <a:rPr lang="hu-HU" sz="2400" dirty="0"/>
              <a:t>Olvassa el a pályázati kiírást, ellenőrizze, hogy jogosult-e pályázni</a:t>
            </a:r>
          </a:p>
          <a:p>
            <a:r>
              <a:rPr lang="hu-HU" sz="2400" dirty="0"/>
              <a:t>Minél hamarabb nézze meg az online felületet, készítsen ellenőrző listát (</a:t>
            </a:r>
            <a:r>
              <a:rPr lang="hu-HU" sz="2400" dirty="0" err="1"/>
              <a:t>check</a:t>
            </a:r>
            <a:r>
              <a:rPr lang="hu-HU" sz="2400" dirty="0"/>
              <a:t> </a:t>
            </a:r>
            <a:r>
              <a:rPr lang="hu-HU" sz="2400" dirty="0" err="1"/>
              <a:t>list</a:t>
            </a:r>
            <a:r>
              <a:rPr lang="hu-HU" sz="2400" dirty="0"/>
              <a:t>) a beszerzendő, elkészítendő dokumentumokról. Aláírási idők figyelembevétele!</a:t>
            </a:r>
          </a:p>
          <a:p>
            <a:r>
              <a:rPr lang="hu-HU" sz="2400" dirty="0"/>
              <a:t>Beszélje meg a témát és a kutatási terv főbb pontjait valamint a vállalásokat a témavezetőjével. Reális vállalásokat tegyen a kötelező vállalásokon felül: amit vállal az nyertes pályázat esetén a kötelezően teljesítendő minimum. </a:t>
            </a:r>
          </a:p>
          <a:p>
            <a:r>
              <a:rPr lang="hu-HU" sz="2400" dirty="0"/>
              <a:t>Egyezzenek meg a pályázat-írás ütemezésében. Legyen ideje a témavezetőnek is elolvasni a (majdnem kész) anyagot és Önnek elvégezni a javításokat. </a:t>
            </a:r>
          </a:p>
          <a:p>
            <a:r>
              <a:rPr lang="hu-HU" sz="2400" dirty="0"/>
              <a:t>Kérjen ajánlást a témavezetőjétől (adatlap).</a:t>
            </a:r>
          </a:p>
        </p:txBody>
      </p:sp>
      <p:pic>
        <p:nvPicPr>
          <p:cNvPr id="4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73014EFD-291D-4231-8EFD-BFECFBC9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0F8886-8EDB-41AC-B18C-CFAA645A2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634082"/>
          </a:xfrm>
        </p:spPr>
        <p:txBody>
          <a:bodyPr>
            <a:noAutofit/>
          </a:bodyPr>
          <a:lstStyle/>
          <a:p>
            <a:r>
              <a:rPr lang="hu-HU" sz="3600" dirty="0"/>
              <a:t>Néhány tanács a pályázat megírásához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621C6E-33A4-4AE3-AE54-0C0997FF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14876"/>
            <a:ext cx="8712968" cy="5598500"/>
          </a:xfrm>
        </p:spPr>
        <p:txBody>
          <a:bodyPr>
            <a:normAutofit fontScale="92500" lnSpcReduction="20000"/>
          </a:bodyPr>
          <a:lstStyle/>
          <a:p>
            <a:r>
              <a:rPr lang="hu-HU" sz="2400" dirty="0"/>
              <a:t>Szigorúan a pályázati adatlapnak megfelelően készítse el a pályázatot (pl. tagolás, terjedelem, betűtípus stb.). </a:t>
            </a:r>
          </a:p>
          <a:p>
            <a:r>
              <a:rPr lang="hu-HU" sz="2400" dirty="0"/>
              <a:t>Ez egyszemélyes kutatási pályázat, amit a többség kutatócsoport keretében valósít meg: egyértelműen ki kell derülnie, hogy mit fog Ön csinálni és ez hogyan kapcsolódik a kutatócsoport munkájához. </a:t>
            </a:r>
          </a:p>
          <a:p>
            <a:r>
              <a:rPr lang="hu-HU" sz="2400" dirty="0"/>
              <a:t>A bevezetés és a célkitűzés legyen rövid és célirányos. Ha vannak előzetes eredményei írja le a bevezetésben. A kutatási eredmények ismertetésének tervei és a vállalások legyenek összehangolva. A kutatási feladat- és ütemterv legyen összhangban a célokkal és a vállalásokkal. Nem szükséges túlságosan elaprózni. Legyen megvalósítható!</a:t>
            </a:r>
          </a:p>
          <a:p>
            <a:r>
              <a:rPr lang="hu-HU" sz="2400" dirty="0"/>
              <a:t>Az összegzés ne legyen ismétlés.</a:t>
            </a:r>
          </a:p>
          <a:p>
            <a:r>
              <a:rPr lang="hu-HU" sz="2400" dirty="0"/>
              <a:t>Ne feledkezzen el a témavezetői ajánlásról (maradjon hely rá!) </a:t>
            </a:r>
          </a:p>
          <a:p>
            <a:r>
              <a:rPr lang="hu-HU" sz="2400" dirty="0"/>
              <a:t>Szánjon időt beadás előtt a helyesírás, fogalmazás és szerkesztés ellenőrzésére, javítására. </a:t>
            </a:r>
          </a:p>
          <a:p>
            <a:r>
              <a:rPr lang="hu-HU" sz="2400" dirty="0"/>
              <a:t>Beadás előtt (nem az utolsó pillanatban!) használja az ellenőrző listát (</a:t>
            </a:r>
            <a:r>
              <a:rPr lang="hu-HU" sz="2400" dirty="0" err="1"/>
              <a:t>check</a:t>
            </a:r>
            <a:r>
              <a:rPr lang="hu-HU" sz="2400" dirty="0"/>
              <a:t> </a:t>
            </a:r>
            <a:r>
              <a:rPr lang="hu-HU" sz="2400" dirty="0" err="1"/>
              <a:t>list</a:t>
            </a:r>
            <a:r>
              <a:rPr lang="hu-HU" sz="2400" dirty="0"/>
              <a:t>), hogy minden a megfelelő formátumban elkészült-e, feltöltésre készen áll-e. </a:t>
            </a:r>
          </a:p>
        </p:txBody>
      </p:sp>
      <p:pic>
        <p:nvPicPr>
          <p:cNvPr id="4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73014EFD-291D-4231-8EFD-BFECFBC9D9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97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7416824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Fiatal kutató I kategória (doktorvárományos)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/>
              <a:t>Általános leírás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950" y="1294303"/>
            <a:ext cx="8928671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Bemeneti minimumkövetelmények: 2026. szeptember 1 - 2027. augusztus 31. között a felsőoktatási intézménynél oktatói és/vagy kutatói munkaviszonnyal fog rendelkezni, és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2021. szeptember 1-je után kezdte meg doktori tanulmányait,</a:t>
            </a:r>
          </a:p>
          <a:p>
            <a:pPr marL="285750" indent="-285750">
              <a:buFontTx/>
              <a:buChar char="-"/>
            </a:pPr>
            <a:r>
              <a:rPr lang="hu-HU" dirty="0"/>
              <a:t>az abszolutóriumot megszerezte vagy az ösztöndíjas jogviszony kezdetéig várhatóan megszerzi,</a:t>
            </a:r>
          </a:p>
          <a:p>
            <a:pPr marL="285750" indent="-285750">
              <a:buFontTx/>
              <a:buChar char="-"/>
            </a:pPr>
            <a:r>
              <a:rPr lang="hu-HU" dirty="0"/>
              <a:t>PhD/DLA-fokozatát az ösztöndíjas jogviszony létesítésekor még nem szerzi meg,</a:t>
            </a:r>
          </a:p>
          <a:p>
            <a:pPr marL="285750" indent="-285750">
              <a:buFontTx/>
              <a:buChar char="-"/>
            </a:pPr>
            <a:r>
              <a:rPr lang="hu-HU" dirty="0"/>
              <a:t>A VBK nevesített szervezeti egységek valamelyikén oktatási és/vagy kutatási tevékenységet folytat/fog folytatni az ösztöndíjas időszak kezdetétől,</a:t>
            </a:r>
          </a:p>
          <a:p>
            <a:pPr marL="285750" indent="-285750">
              <a:buFontTx/>
              <a:buChar char="-"/>
            </a:pPr>
            <a:r>
              <a:rPr lang="hu-HU" dirty="0"/>
              <a:t>PhD képzés esetén: legalább 3 db IF-es folyóiratpublikációja van (</a:t>
            </a:r>
            <a:r>
              <a:rPr lang="hu-HU" dirty="0" err="1"/>
              <a:t>WoS</a:t>
            </a:r>
            <a:r>
              <a:rPr lang="hu-HU" dirty="0"/>
              <a:t>, </a:t>
            </a:r>
            <a:r>
              <a:rPr lang="hu-HU" dirty="0" err="1"/>
              <a:t>Scopus</a:t>
            </a:r>
            <a:r>
              <a:rPr lang="hu-HU" dirty="0"/>
              <a:t> adatbázis szerint és az EHBDT ajánlása szerinti Norvég Listát figyelembevéve) </a:t>
            </a:r>
            <a:endParaRPr lang="hu-HU" b="1" dirty="0"/>
          </a:p>
          <a:p>
            <a:r>
              <a:rPr lang="hu-HU" b="1" dirty="0"/>
              <a:t>Kötelező vállalások: 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legalább </a:t>
            </a:r>
            <a:r>
              <a:rPr lang="hu-HU" b="1" dirty="0">
                <a:solidFill>
                  <a:srgbClr val="FF0000"/>
                </a:solidFill>
              </a:rPr>
              <a:t>egy, a DI által elfogadott Q1 tudományos publikációt benyújt</a:t>
            </a:r>
            <a:r>
              <a:rPr lang="hu-HU" b="1" dirty="0"/>
              <a:t>, megjelentet </a:t>
            </a:r>
            <a:r>
              <a:rPr lang="hu-HU" dirty="0"/>
              <a:t>vagy azt a kiadó közlésre befogadja</a:t>
            </a: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rgbClr val="FF0000"/>
                </a:solidFill>
              </a:rPr>
              <a:t>és!!! Legalább egy szabadalmat benyújt!</a:t>
            </a:r>
          </a:p>
          <a:p>
            <a:pPr marL="285750" indent="-285750">
              <a:buFontTx/>
              <a:buChar char="-"/>
            </a:pPr>
            <a:r>
              <a:rPr lang="hu-HU" dirty="0"/>
              <a:t>Egyéb vállalások a kiírásban!</a:t>
            </a:r>
          </a:p>
          <a:p>
            <a:endParaRPr lang="hu-HU" b="1" dirty="0">
              <a:solidFill>
                <a:srgbClr val="990033"/>
              </a:solidFill>
            </a:endParaRPr>
          </a:p>
          <a:p>
            <a:pPr algn="ctr"/>
            <a:r>
              <a:rPr lang="hu-HU" b="1" dirty="0">
                <a:solidFill>
                  <a:srgbClr val="990033"/>
                </a:solidFill>
              </a:rPr>
              <a:t>Futamidő: 5, 7 vagy 12 hónap</a:t>
            </a:r>
          </a:p>
          <a:p>
            <a:endParaRPr lang="hu-HU" sz="10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8E240DA-AB3E-2D87-0CF9-B5E223A73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9CC0467-B869-2653-103B-0B64A7AC1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5393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Fiatal kutató II kategória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/>
              <a:t>Általános leírás</a:t>
            </a: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/>
          <p:cNvSpPr/>
          <p:nvPr/>
        </p:nvSpPr>
        <p:spPr>
          <a:xfrm>
            <a:off x="107950" y="1340768"/>
            <a:ext cx="8928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>
                <a:solidFill>
                  <a:srgbClr val="000000"/>
                </a:solidFill>
              </a:rPr>
              <a:t>A PhD/DLA-fokozatot 2021. szeptember 1-je után szerezte meg vagy 2026. szeptember 1-jéig fogja megszerezni, és 2026. szeptember 1 – 2027. augusztus 31. között, az ösztöndíjas jogviszony időtartama alatt a fogadó felsőoktatási intézménnyel oktatói, kutatói munkaviszonyt létesít és</a:t>
            </a:r>
            <a:endParaRPr lang="hu-HU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000000"/>
                </a:solidFill>
              </a:rPr>
              <a:t>A nevesített szervezeti egységek valamelyikén oktatási és/vagy kutatási tevékenységet folytat/fog folytatni az ösztöndíjas időszak alatt,</a:t>
            </a:r>
          </a:p>
          <a:p>
            <a:pPr marL="285750" indent="-285750">
              <a:buFontTx/>
              <a:buChar char="-"/>
            </a:pPr>
            <a:r>
              <a:rPr lang="hu-HU" dirty="0">
                <a:solidFill>
                  <a:srgbClr val="000000"/>
                </a:solidFill>
              </a:rPr>
              <a:t>PhD fokozat esetén: legalább 3 db IF-es folyóiratpublikációja van (</a:t>
            </a:r>
            <a:r>
              <a:rPr lang="hu-HU" dirty="0" err="1">
                <a:solidFill>
                  <a:srgbClr val="000000"/>
                </a:solidFill>
              </a:rPr>
              <a:t>WoS</a:t>
            </a:r>
            <a:r>
              <a:rPr lang="hu-HU" dirty="0">
                <a:solidFill>
                  <a:srgbClr val="000000"/>
                </a:solidFill>
              </a:rPr>
              <a:t>, </a:t>
            </a:r>
            <a:r>
              <a:rPr lang="hu-HU" dirty="0" err="1">
                <a:solidFill>
                  <a:srgbClr val="000000"/>
                </a:solidFill>
              </a:rPr>
              <a:t>Scopus</a:t>
            </a:r>
            <a:r>
              <a:rPr lang="hu-HU" dirty="0">
                <a:solidFill>
                  <a:srgbClr val="000000"/>
                </a:solidFill>
              </a:rPr>
              <a:t> adatbázis szerint és az EHBDT ajánlása szerinti Norvég Listát figyelembevéve) </a:t>
            </a:r>
            <a:endParaRPr lang="hu-HU" u="sng" dirty="0"/>
          </a:p>
          <a:p>
            <a:r>
              <a:rPr lang="hu-HU" b="1" dirty="0"/>
              <a:t>Kötelező vállalások: </a:t>
            </a:r>
            <a:endParaRPr lang="hu-HU" dirty="0"/>
          </a:p>
          <a:p>
            <a:pPr marL="285750" indent="-285750">
              <a:buFontTx/>
              <a:buChar char="-"/>
            </a:pPr>
            <a:r>
              <a:rPr lang="hu-HU" dirty="0"/>
              <a:t>legalább </a:t>
            </a:r>
            <a:r>
              <a:rPr lang="hu-HU" b="1" dirty="0">
                <a:solidFill>
                  <a:srgbClr val="FF0000"/>
                </a:solidFill>
              </a:rPr>
              <a:t>egy, a DI által elfogadott Q1 tudományos publikációt benyújt</a:t>
            </a:r>
            <a:r>
              <a:rPr lang="hu-HU" b="1" dirty="0"/>
              <a:t>, megjelentet </a:t>
            </a:r>
            <a:r>
              <a:rPr lang="hu-HU" dirty="0"/>
              <a:t>vagy azt a kiadó közlésre befogadja</a:t>
            </a:r>
          </a:p>
          <a:p>
            <a:pPr marL="285750" indent="-285750">
              <a:buFontTx/>
              <a:buChar char="-"/>
            </a:pPr>
            <a:r>
              <a:rPr lang="hu-HU" b="1" dirty="0">
                <a:solidFill>
                  <a:srgbClr val="FF0000"/>
                </a:solidFill>
              </a:rPr>
              <a:t>És!!! legalább egy szabadalmat benyújt.</a:t>
            </a:r>
          </a:p>
          <a:p>
            <a:pPr marL="285750" indent="-285750">
              <a:buFontTx/>
              <a:buChar char="-"/>
            </a:pPr>
            <a:r>
              <a:rPr lang="hu-HU" dirty="0"/>
              <a:t>Egyéb vállalások a kiírásban.</a:t>
            </a:r>
          </a:p>
          <a:p>
            <a:pPr marL="285750" indent="-285750">
              <a:buFontTx/>
              <a:buChar char="-"/>
            </a:pPr>
            <a:endParaRPr lang="hu-HU" sz="1800" b="1" dirty="0">
              <a:solidFill>
                <a:srgbClr val="990033"/>
              </a:solidFill>
            </a:endParaRPr>
          </a:p>
          <a:p>
            <a:pPr marL="285750" indent="-285750">
              <a:buFontTx/>
              <a:buChar char="-"/>
            </a:pPr>
            <a:endParaRPr lang="hu-HU" sz="1800" b="1" dirty="0">
              <a:solidFill>
                <a:srgbClr val="990033"/>
              </a:solidFill>
            </a:endParaRPr>
          </a:p>
          <a:p>
            <a:pPr algn="ctr"/>
            <a:r>
              <a:rPr lang="hu-HU" sz="1800" b="1" dirty="0">
                <a:solidFill>
                  <a:srgbClr val="990033"/>
                </a:solidFill>
              </a:rPr>
              <a:t>Futamidő 12 hónap</a:t>
            </a:r>
            <a:endParaRPr lang="hu-HU" b="1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D0E2C8F-7D00-2434-9E2C-EDC89AFF7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8EC48EF-F49D-8E04-5F26-CCF74970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3934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DDA3D-A0F6-BF83-849C-1810879B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BEEF6AC9-95AA-FA8E-9CCA-5BDE13B10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Általános információk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8F1EC40C-2579-3992-68F4-8FF82B23E59A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6DBBA88E-F9BF-A9F7-ABF4-9D782EA33EB9}"/>
              </a:ext>
            </a:extLst>
          </p:cNvPr>
          <p:cNvSpPr/>
          <p:nvPr/>
        </p:nvSpPr>
        <p:spPr>
          <a:xfrm>
            <a:off x="107950" y="1340768"/>
            <a:ext cx="892867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>
                <a:solidFill>
                  <a:srgbClr val="00B050"/>
                </a:solidFill>
              </a:rPr>
              <a:t>Kiíró szervezet: Nemzeti Kutatási, Fejlesztési és Innovációs Alap</a:t>
            </a: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r>
              <a:rPr lang="hu-HU" sz="2400" dirty="0">
                <a:solidFill>
                  <a:srgbClr val="00B050"/>
                </a:solidFill>
              </a:rPr>
              <a:t>Beadás</a:t>
            </a:r>
            <a:r>
              <a:rPr lang="hu-HU" sz="2400" b="1" dirty="0">
                <a:solidFill>
                  <a:srgbClr val="FF0000"/>
                </a:solidFill>
              </a:rPr>
              <a:t>: május 11 – június 1. </a:t>
            </a:r>
            <a:r>
              <a:rPr lang="hu-HU" sz="2400" dirty="0">
                <a:solidFill>
                  <a:srgbClr val="00B050"/>
                </a:solidFill>
              </a:rPr>
              <a:t>(mindegyik pályázati forma esetén)</a:t>
            </a:r>
          </a:p>
          <a:p>
            <a:pPr algn="ctr"/>
            <a:r>
              <a:rPr lang="hu-HU" sz="2400" dirty="0">
                <a:solidFill>
                  <a:srgbClr val="00B050"/>
                </a:solidFill>
              </a:rPr>
              <a:t>Külön portál mindegyik pályázati formára, így aki több eltérő típus beadását tervezi annak több pályázatot is fel kell töltenie. </a:t>
            </a: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r>
              <a:rPr lang="hu-HU" sz="2400" dirty="0" err="1">
                <a:solidFill>
                  <a:srgbClr val="FF0000"/>
                </a:solidFill>
              </a:rPr>
              <a:t>Doktoráns</a:t>
            </a:r>
            <a:r>
              <a:rPr lang="hu-HU" sz="2400" dirty="0">
                <a:solidFill>
                  <a:srgbClr val="FF0000"/>
                </a:solidFill>
              </a:rPr>
              <a:t> EKÖP esetén nyilatkozni kell, hogy elnyert DKÖP esetén automatikusan lemond az EKÖP pályázatáról</a:t>
            </a: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B04F119B-4311-7AE4-DE1F-506542286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B04E790-A756-FBD0-28FC-D6DCCAF91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1595" y="0"/>
            <a:ext cx="2632405" cy="10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C1ED919-FDAA-0DD5-E4D4-271F343E0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5037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Fiatal kutató I és II kategóriák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/>
              <a:t>VBK ajánlás – Értékelés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614E9C98-9004-3202-4D1B-23496F6A8B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697518"/>
              </p:ext>
            </p:extLst>
          </p:nvPr>
        </p:nvGraphicFramePr>
        <p:xfrm>
          <a:off x="421481" y="1792581"/>
          <a:ext cx="8229600" cy="1258126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056946">
                  <a:extLst>
                    <a:ext uri="{9D8B030D-6E8A-4147-A177-3AD203B41FA5}">
                      <a16:colId xmlns:a16="http://schemas.microsoft.com/office/drawing/2014/main" val="788671538"/>
                    </a:ext>
                  </a:extLst>
                </a:gridCol>
                <a:gridCol w="2056946">
                  <a:extLst>
                    <a:ext uri="{9D8B030D-6E8A-4147-A177-3AD203B41FA5}">
                      <a16:colId xmlns:a16="http://schemas.microsoft.com/office/drawing/2014/main" val="2974055028"/>
                    </a:ext>
                  </a:extLst>
                </a:gridCol>
                <a:gridCol w="2057854">
                  <a:extLst>
                    <a:ext uri="{9D8B030D-6E8A-4147-A177-3AD203B41FA5}">
                      <a16:colId xmlns:a16="http://schemas.microsoft.com/office/drawing/2014/main" val="1741484780"/>
                    </a:ext>
                  </a:extLst>
                </a:gridCol>
                <a:gridCol w="2057854">
                  <a:extLst>
                    <a:ext uri="{9D8B030D-6E8A-4147-A177-3AD203B41FA5}">
                      <a16:colId xmlns:a16="http://schemas.microsoft.com/office/drawing/2014/main" val="383256279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Fiatal kutató I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Fiatal kutató II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73316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 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Fokozatszerzés +1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Fokozatszerzés +2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>
                          <a:effectLst/>
                        </a:rPr>
                        <a:t>Fokozatszerzés +3</a:t>
                      </a:r>
                      <a:endParaRPr lang="hu-H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8463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5 Q1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7 db Q1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9 db Q1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11 db Q1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21626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Azaz 1 db 100%-</a:t>
                      </a:r>
                      <a:r>
                        <a:rPr lang="hu-HU" sz="1600" dirty="0" err="1">
                          <a:effectLst/>
                        </a:rPr>
                        <a:t>os</a:t>
                      </a:r>
                      <a:r>
                        <a:rPr lang="hu-HU" sz="1600" dirty="0">
                          <a:effectLst/>
                        </a:rPr>
                        <a:t> Q1 cikk 20 pont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Azaz 1 db 100%-os Q1 cikk 15 pont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Azaz 1 db 100%-os Q1 cikk 11 pont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600" dirty="0">
                          <a:effectLst/>
                        </a:rPr>
                        <a:t>Azaz 1 db 100%-os Q1 cikk 9 pont</a:t>
                      </a:r>
                      <a:endParaRPr lang="hu-H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9916785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7BA5DC25-DA71-7ACA-B9A0-07B3206B66AD}"/>
              </a:ext>
            </a:extLst>
          </p:cNvPr>
          <p:cNvSpPr txBox="1"/>
          <p:nvPr/>
        </p:nvSpPr>
        <p:spPr>
          <a:xfrm>
            <a:off x="35496" y="3269435"/>
            <a:ext cx="93129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D1-es közlemény 125%, Q2-es 75%, Q3-as 30%, Q4-es 15% -át éri a Q1-es közleménynek,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100%-os részvétel az Oláh György DI szabályai szerint, a bekért nyilatkozat alapján. </a:t>
            </a:r>
          </a:p>
          <a:p>
            <a:endParaRPr lang="hu-HU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Fokozatszerzés utáni közleményekben a részesedés számításánál az alábbi eljárás alkalmazandó: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S: szerzőszám az adott cikkben, 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 a kiemelt szerző, ami lehet az első (megosztott első) és a levelező szerzők. </a:t>
            </a:r>
          </a:p>
          <a:p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részesedés az alábbi módon számolandó: </a:t>
            </a:r>
          </a:p>
          <a:p>
            <a:pPr marL="285750" indent="-285750">
              <a:buFontTx/>
              <a:buChar char="-"/>
            </a:pP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amennyiben a pályázó a cikkben kiemelt szerző 50%-ot kap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további részesedés a 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50*(1/S) képlettel számítható 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összesített részesedés amennyiben a pályázó kiemelt szerző akkor 50 + 50*1/S</a:t>
            </a:r>
          </a:p>
          <a:p>
            <a:pPr marL="285750" indent="-285750">
              <a:buFontTx/>
              <a:buChar char="-"/>
            </a:pPr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mennyiben pedig nem kiemelt szerző akkor a részesedés 50*(1/S) képlet szerint számolandó </a:t>
            </a:r>
            <a:endParaRPr lang="hu-HU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5644D1F-EFF5-DCC7-FD93-BCCD1F81D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77D3AF97-38EE-DDF3-9F44-46267C5D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30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847745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EF6D3-C663-2B15-3A70-7BD65E8BA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BB18C1AA-F22A-DE97-B599-8E122D05B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31CFE2C2-D28E-C684-B173-5B693C0AE59E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6864B9C0-008E-EB47-D975-EF6C43FB8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204B450A-2EBB-C9C9-B895-62BBE66005E2}"/>
              </a:ext>
            </a:extLst>
          </p:cNvPr>
          <p:cNvSpPr/>
          <p:nvPr/>
        </p:nvSpPr>
        <p:spPr>
          <a:xfrm>
            <a:off x="107950" y="1340768"/>
            <a:ext cx="8928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pPr algn="ctr"/>
            <a:r>
              <a:rPr lang="hu-HU" sz="4800" dirty="0">
                <a:solidFill>
                  <a:srgbClr val="00B050"/>
                </a:solidFill>
              </a:rPr>
              <a:t>Összefoglalás</a:t>
            </a:r>
          </a:p>
          <a:p>
            <a:pPr algn="ctr"/>
            <a:r>
              <a:rPr lang="hu-HU" sz="2400" dirty="0">
                <a:solidFill>
                  <a:srgbClr val="00B050"/>
                </a:solidFill>
              </a:rPr>
              <a:t>Menetrend</a:t>
            </a: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C0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87690C-AFF4-10E4-8DA2-3CB0F0D60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10FD891-3DDA-B911-D88D-A05FAF33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900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77BFFE-D403-06FD-1BF3-E5387B662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D73CE318-908D-CAFB-99F8-64D1F41F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3600" dirty="0"/>
              <a:t>Lebonyolítás</a:t>
            </a: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18128A32-BC63-8EA1-92C8-72946C1038AE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E462A949-5C62-8870-E76D-A877E80A8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9FCD8D22-8434-63C1-0FD8-953CF75C1825}"/>
              </a:ext>
            </a:extLst>
          </p:cNvPr>
          <p:cNvSpPr/>
          <p:nvPr/>
        </p:nvSpPr>
        <p:spPr>
          <a:xfrm>
            <a:off x="395536" y="1640989"/>
            <a:ext cx="86693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3275" indent="-803275"/>
            <a:r>
              <a:rPr lang="hu-HU" sz="1600" dirty="0"/>
              <a:t>Minden pályázati típusra részletes tájékoztató található a központi DKÖP, EKÖP oldalakon. </a:t>
            </a:r>
          </a:p>
          <a:p>
            <a:pPr marL="803275" indent="-803275"/>
            <a:endParaRPr lang="hu-HU" sz="1600" dirty="0"/>
          </a:p>
          <a:p>
            <a:pPr marL="803275" indent="-803275"/>
            <a:r>
              <a:rPr lang="hu-HU" sz="1600" dirty="0"/>
              <a:t>DKÖP: </a:t>
            </a:r>
            <a:r>
              <a:rPr lang="hu-HU" sz="1600" dirty="0">
                <a:hlinkClick r:id="rId3"/>
              </a:rPr>
              <a:t>https://www.bme.hu/dkop</a:t>
            </a:r>
            <a:endParaRPr lang="hu-HU" sz="1600" dirty="0"/>
          </a:p>
          <a:p>
            <a:pPr marL="803275" indent="-803275"/>
            <a:endParaRPr lang="hu-HU" sz="1600" dirty="0"/>
          </a:p>
          <a:p>
            <a:pPr marL="803275" indent="-803275"/>
            <a:r>
              <a:rPr lang="hu-HU" sz="1600" dirty="0"/>
              <a:t>EKÖP: </a:t>
            </a:r>
            <a:r>
              <a:rPr lang="hu-HU" sz="1600" dirty="0">
                <a:hlinkClick r:id="rId4"/>
              </a:rPr>
              <a:t>https://www.bme.hu/EKOP</a:t>
            </a:r>
            <a:endParaRPr lang="hu-HU" sz="1600" dirty="0"/>
          </a:p>
          <a:p>
            <a:pPr marL="803275" indent="-803275"/>
            <a:endParaRPr lang="hu-HU" sz="1600" dirty="0"/>
          </a:p>
          <a:p>
            <a:pPr marL="803275" indent="-803275"/>
            <a:endParaRPr lang="hu-HU" sz="1600" dirty="0"/>
          </a:p>
          <a:p>
            <a:r>
              <a:rPr lang="hu-HU" sz="1600" b="1" dirty="0">
                <a:solidFill>
                  <a:srgbClr val="FF0000"/>
                </a:solidFill>
              </a:rPr>
              <a:t>Szándéknyilatkozat generálása!!! Május 20-i határidővel. Időben el kell kezdeni az adminisztrációt és kérelmezni a kell a tanulmányi igazolást és a kari szándéknyilatkozatot.</a:t>
            </a:r>
          </a:p>
          <a:p>
            <a:endParaRPr lang="hu-HU" sz="1600" b="1" dirty="0">
              <a:solidFill>
                <a:srgbClr val="FF0000"/>
              </a:solidFill>
            </a:endParaRPr>
          </a:p>
          <a:p>
            <a:r>
              <a:rPr lang="hu-HU" sz="1600" b="1" dirty="0">
                <a:solidFill>
                  <a:srgbClr val="FF0000"/>
                </a:solidFill>
              </a:rPr>
              <a:t>Május 27: A nyilatkozatok kari és ETK kiadásának határideje</a:t>
            </a:r>
          </a:p>
          <a:p>
            <a:pPr marL="803275" indent="-803275"/>
            <a:r>
              <a:rPr lang="hu-HU" sz="1600" b="1" dirty="0">
                <a:solidFill>
                  <a:srgbClr val="FF0000"/>
                </a:solidFill>
              </a:rPr>
              <a:t>Publikációs táblázatok elkészítése (amennyiben releváns) elkészítése és feltöltése!!!</a:t>
            </a:r>
          </a:p>
          <a:p>
            <a:pPr marL="803275" indent="-803275"/>
            <a:r>
              <a:rPr lang="hu-HU" sz="1600" b="1" dirty="0">
                <a:solidFill>
                  <a:srgbClr val="FF0000"/>
                </a:solidFill>
              </a:rPr>
              <a:t>Leadási határidő: június 1. (a portálon véglegesíteni kell a pályázatokat)</a:t>
            </a:r>
          </a:p>
          <a:p>
            <a:pPr marL="803275" indent="-803275"/>
            <a:r>
              <a:rPr lang="hu-HU" sz="1600" dirty="0"/>
              <a:t>Formai ellenőrzés: 		június 8.</a:t>
            </a:r>
          </a:p>
          <a:p>
            <a:pPr marL="803275" indent="-803275"/>
            <a:r>
              <a:rPr lang="hu-HU" sz="1600" dirty="0"/>
              <a:t>Hiánypótlás: 		június 15.</a:t>
            </a:r>
          </a:p>
          <a:p>
            <a:pPr marL="803275" indent="-803275"/>
            <a:r>
              <a:rPr lang="hu-HU" sz="1600" dirty="0"/>
              <a:t>Kiadás bírálatra: 		június 16.</a:t>
            </a:r>
          </a:p>
          <a:p>
            <a:pPr marL="803275" indent="-803275"/>
            <a:r>
              <a:rPr lang="hu-HU" sz="1600" dirty="0"/>
              <a:t>Kari rangsorok és javaslatok: 	július 10. (DKÖP július 6.)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C8330F8-84B0-6558-2FCC-F2DCD889C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815" y="223468"/>
            <a:ext cx="1908113" cy="76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DC3F640-2380-DDFA-621D-A75F3344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32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2087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9090" y="734839"/>
            <a:ext cx="7772400" cy="1470025"/>
          </a:xfrm>
        </p:spPr>
        <p:txBody>
          <a:bodyPr>
            <a:noAutofit/>
          </a:bodyPr>
          <a:lstStyle/>
          <a:p>
            <a:r>
              <a:rPr lang="hu-HU" sz="4800" b="1" dirty="0">
                <a:cs typeface="DaunPenh" pitchFamily="2" charset="0"/>
              </a:rPr>
              <a:t>Köszönjük a figyelmet!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83391" y="1844824"/>
            <a:ext cx="895310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lang="hu-HU" sz="2300" dirty="0"/>
              <a:t>Kérdés esetén forduljanak hozzánk bizalommal:</a:t>
            </a:r>
          </a:p>
          <a:p>
            <a:pPr algn="ctr">
              <a:spcBef>
                <a:spcPts val="100"/>
              </a:spcBef>
            </a:pPr>
            <a:endParaRPr lang="hu-HU" sz="2300" dirty="0"/>
          </a:p>
          <a:p>
            <a:pPr algn="ctr">
              <a:spcBef>
                <a:spcPts val="100"/>
              </a:spcBef>
            </a:pPr>
            <a:r>
              <a:rPr lang="hu-HU" sz="2300" dirty="0"/>
              <a:t>EKÖP </a:t>
            </a:r>
            <a:r>
              <a:rPr lang="hu-HU" sz="2300" dirty="0" err="1"/>
              <a:t>BSc</a:t>
            </a:r>
            <a:r>
              <a:rPr lang="hu-HU" sz="2300" dirty="0"/>
              <a:t>, </a:t>
            </a:r>
            <a:r>
              <a:rPr lang="hu-HU" sz="2300" dirty="0" err="1"/>
              <a:t>MSc</a:t>
            </a:r>
            <a:endParaRPr lang="hu-HU" sz="2300" dirty="0"/>
          </a:p>
          <a:p>
            <a:pPr algn="ctr">
              <a:spcBef>
                <a:spcPts val="100"/>
              </a:spcBef>
            </a:pPr>
            <a:r>
              <a:rPr lang="hu-HU" sz="2300" dirty="0">
                <a:solidFill>
                  <a:srgbClr val="FF0000"/>
                </a:solidFill>
              </a:rPr>
              <a:t>Tóth Blanka </a:t>
            </a:r>
            <a:r>
              <a:rPr lang="hu-HU" sz="2300">
                <a:solidFill>
                  <a:srgbClr val="FF0000"/>
                </a:solidFill>
              </a:rPr>
              <a:t>- </a:t>
            </a:r>
            <a:r>
              <a:rPr lang="hu-HU" sz="2300">
                <a:solidFill>
                  <a:srgbClr val="FF0000"/>
                </a:solidFill>
                <a:hlinkClick r:id="rId2"/>
              </a:rPr>
              <a:t>vbk.oktatas@vbk.bme.hu</a:t>
            </a:r>
            <a:endParaRPr lang="hu-HU" sz="2300">
              <a:solidFill>
                <a:srgbClr val="FF0000"/>
              </a:solidFill>
            </a:endParaRPr>
          </a:p>
          <a:p>
            <a:pPr algn="ctr">
              <a:spcBef>
                <a:spcPts val="100"/>
              </a:spcBef>
            </a:pPr>
            <a:endParaRPr lang="hu-HU" sz="2300" dirty="0"/>
          </a:p>
          <a:p>
            <a:pPr algn="ctr">
              <a:spcBef>
                <a:spcPts val="100"/>
              </a:spcBef>
            </a:pPr>
            <a:r>
              <a:rPr lang="hu-HU" sz="2300" dirty="0"/>
              <a:t>DKÖP/EKÖP </a:t>
            </a:r>
            <a:r>
              <a:rPr lang="hu-HU" sz="2300" dirty="0" err="1"/>
              <a:t>doktoráns</a:t>
            </a:r>
            <a:r>
              <a:rPr lang="hu-HU" sz="2300" dirty="0"/>
              <a:t>, fiatal kutató I. és II. </a:t>
            </a:r>
            <a:br>
              <a:rPr lang="hu-HU" sz="2300" dirty="0"/>
            </a:br>
            <a:r>
              <a:rPr lang="hu-HU" sz="2300" dirty="0">
                <a:solidFill>
                  <a:srgbClr val="FF0000"/>
                </a:solidFill>
              </a:rPr>
              <a:t>Kelemen Zsolt - kelemen.zsolt@vbk.bme.hu</a:t>
            </a:r>
          </a:p>
          <a:p>
            <a:pPr algn="ctr">
              <a:spcBef>
                <a:spcPts val="100"/>
              </a:spcBef>
            </a:pPr>
            <a:endParaRPr lang="hu-HU" sz="2300" dirty="0"/>
          </a:p>
          <a:p>
            <a:pPr algn="ctr">
              <a:spcBef>
                <a:spcPts val="100"/>
              </a:spcBef>
            </a:pPr>
            <a:r>
              <a:rPr lang="hu-HU" sz="2300" dirty="0"/>
              <a:t>Általános kérdések </a:t>
            </a:r>
            <a:r>
              <a:rPr lang="hu-HU" sz="2300" dirty="0" err="1"/>
              <a:t>BSc</a:t>
            </a:r>
            <a:r>
              <a:rPr lang="hu-HU" sz="2300" dirty="0"/>
              <a:t> és </a:t>
            </a:r>
            <a:r>
              <a:rPr lang="hu-HU" sz="2300" dirty="0" err="1"/>
              <a:t>MSc</a:t>
            </a:r>
            <a:endParaRPr lang="hu-HU" sz="2300" dirty="0"/>
          </a:p>
          <a:p>
            <a:pPr algn="ctr">
              <a:spcBef>
                <a:spcPts val="100"/>
              </a:spcBef>
            </a:pPr>
            <a:r>
              <a:rPr lang="hu-HU" sz="2300" dirty="0">
                <a:solidFill>
                  <a:srgbClr val="FF0000"/>
                </a:solidFill>
              </a:rPr>
              <a:t>vbk.kfi@vbk.bme.hu</a:t>
            </a:r>
          </a:p>
          <a:p>
            <a:pPr algn="ctr">
              <a:spcBef>
                <a:spcPts val="100"/>
              </a:spcBef>
            </a:pPr>
            <a:endParaRPr lang="hu-HU" sz="2300" dirty="0"/>
          </a:p>
          <a:p>
            <a:pPr algn="ctr">
              <a:spcBef>
                <a:spcPts val="100"/>
              </a:spcBef>
            </a:pPr>
            <a:r>
              <a:rPr lang="hu-HU" sz="2300" dirty="0"/>
              <a:t>Doktoráns hallgatókkal kapcsolatos általános kérdések</a:t>
            </a:r>
          </a:p>
          <a:p>
            <a:pPr algn="ctr">
              <a:spcBef>
                <a:spcPts val="100"/>
              </a:spcBef>
            </a:pPr>
            <a:r>
              <a:rPr lang="hu-HU" sz="2300" dirty="0">
                <a:solidFill>
                  <a:srgbClr val="FF0000"/>
                </a:solidFill>
              </a:rPr>
              <a:t>vbk.phd@vbk.bme.hu</a:t>
            </a:r>
          </a:p>
          <a:p>
            <a:pPr algn="ctr">
              <a:spcBef>
                <a:spcPts val="100"/>
              </a:spcBef>
            </a:pPr>
            <a:endParaRPr lang="hu-HU" sz="2300" dirty="0"/>
          </a:p>
        </p:txBody>
      </p:sp>
    </p:spTree>
    <p:extLst>
      <p:ext uri="{BB962C8B-B14F-4D97-AF65-F5344CB8AC3E}">
        <p14:creationId xmlns:p14="http://schemas.microsoft.com/office/powerpoint/2010/main" val="198680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5CA6F-61A7-7101-6AE4-B927C381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5569FC29-5E5B-2311-1881-14BA6784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DA7F90C-7907-EF23-BB5A-4B6E0C6B85B1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50B47797-A38D-7DC4-3186-7A67D3940E86}"/>
              </a:ext>
            </a:extLst>
          </p:cNvPr>
          <p:cNvSpPr/>
          <p:nvPr/>
        </p:nvSpPr>
        <p:spPr>
          <a:xfrm>
            <a:off x="107950" y="1340768"/>
            <a:ext cx="892867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endParaRPr lang="hu-HU" sz="2400" dirty="0">
              <a:solidFill>
                <a:srgbClr val="00B050"/>
              </a:solidFill>
            </a:endParaRPr>
          </a:p>
          <a:p>
            <a:pPr algn="ctr"/>
            <a:r>
              <a:rPr lang="hu-HU" sz="4800" dirty="0">
                <a:solidFill>
                  <a:srgbClr val="00B050"/>
                </a:solidFill>
              </a:rPr>
              <a:t>DKÖP</a:t>
            </a:r>
          </a:p>
          <a:p>
            <a:pPr algn="ctr"/>
            <a:r>
              <a:rPr lang="hu-HU" sz="2800" dirty="0">
                <a:solidFill>
                  <a:srgbClr val="00B050"/>
                </a:solidFill>
              </a:rPr>
              <a:t>(Kelemen Zsolt)</a:t>
            </a:r>
          </a:p>
          <a:p>
            <a:endParaRPr lang="hu-HU" sz="2400" dirty="0">
              <a:solidFill>
                <a:srgbClr val="00B050"/>
              </a:solidFill>
            </a:endParaRPr>
          </a:p>
          <a:p>
            <a:pPr marL="795338" indent="-342900">
              <a:buFontTx/>
              <a:buChar char="-"/>
            </a:pPr>
            <a:endParaRPr lang="hu-HU" sz="2400" dirty="0">
              <a:solidFill>
                <a:srgbClr val="990033"/>
              </a:solidFill>
            </a:endParaRPr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A47FA60B-1D61-1870-8C93-EDDC6D7A6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9BFDFB-D6AB-7CA1-067A-C70AD6CC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1472398" y="4798317"/>
            <a:ext cx="63400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400" dirty="0"/>
              <a:t>Mindenben az egyetemi központi kiírás irányadó, </a:t>
            </a:r>
            <a:br>
              <a:rPr lang="hu-HU" sz="2400" dirty="0"/>
            </a:br>
            <a:r>
              <a:rPr lang="hu-HU" sz="2400" dirty="0"/>
              <a:t>kivéve VBK specifikus pontozási rendszer</a:t>
            </a:r>
          </a:p>
        </p:txBody>
      </p:sp>
    </p:spTree>
    <p:extLst>
      <p:ext uri="{BB962C8B-B14F-4D97-AF65-F5344CB8AC3E}">
        <p14:creationId xmlns:p14="http://schemas.microsoft.com/office/powerpoint/2010/main" val="1356610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55CA6F-61A7-7101-6AE4-B927C3816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5569FC29-5E5B-2311-1881-14BA6784E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 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7DA7F90C-7907-EF23-BB5A-4B6E0C6B85B1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A47FA60B-1D61-1870-8C93-EDDC6D7A6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EA9BFDFB-D6AB-7CA1-067A-C70AD6CC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5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72816"/>
            <a:ext cx="823659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4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89616-8E25-FF4D-7628-288BB8E76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>
            <a:extLst>
              <a:ext uri="{FF2B5EF4-FFF2-40B4-BE49-F238E27FC236}">
                <a16:creationId xmlns:a16="http://schemas.microsoft.com/office/drawing/2014/main" id="{2DB8A3BE-9155-38F6-2E3C-EE1A11F81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Doktoranduszi Kiválósági Ösztöndíj Program</a:t>
            </a:r>
            <a:br>
              <a:rPr lang="hu-HU" sz="2400" dirty="0">
                <a:solidFill>
                  <a:srgbClr val="00B050"/>
                </a:solidFill>
              </a:rPr>
            </a:br>
            <a:r>
              <a:rPr lang="hu-HU" sz="2400" dirty="0">
                <a:solidFill>
                  <a:srgbClr val="00B050"/>
                </a:solidFill>
              </a:rPr>
              <a:t>Hasznos linkek, </a:t>
            </a:r>
            <a:r>
              <a:rPr lang="hu-HU" sz="2400" b="1" dirty="0">
                <a:solidFill>
                  <a:srgbClr val="00B050"/>
                </a:solidFill>
              </a:rPr>
              <a:t>Kategóriák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C0E23AC0-FFE3-202E-CB62-CF9F15FF658C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>
            <a:extLst>
              <a:ext uri="{FF2B5EF4-FFF2-40B4-BE49-F238E27FC236}">
                <a16:creationId xmlns:a16="http://schemas.microsoft.com/office/drawing/2014/main" id="{07EED199-FA6A-6140-EC2E-B0D54EAB28EF}"/>
              </a:ext>
            </a:extLst>
          </p:cNvPr>
          <p:cNvSpPr/>
          <p:nvPr/>
        </p:nvSpPr>
        <p:spPr>
          <a:xfrm>
            <a:off x="107950" y="1340768"/>
            <a:ext cx="8928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Központi DKÖP honlap (eredeti kiírások, hasznos linkek)</a:t>
            </a:r>
          </a:p>
          <a:p>
            <a:pPr marL="795338" indent="-342900">
              <a:buFontTx/>
              <a:buChar char="-"/>
            </a:pPr>
            <a:r>
              <a:rPr lang="hu-HU" sz="2400" dirty="0">
                <a:solidFill>
                  <a:srgbClr val="00B050"/>
                </a:solidFill>
                <a:hlinkClick r:id="rId2"/>
              </a:rPr>
              <a:t>https://www.bme.hu/dkop</a:t>
            </a:r>
            <a:endParaRPr lang="hu-HU" sz="2400" dirty="0">
              <a:solidFill>
                <a:srgbClr val="00B050"/>
              </a:solidFill>
            </a:endParaRPr>
          </a:p>
          <a:p>
            <a:endParaRPr lang="hu-HU" sz="2400" dirty="0">
              <a:solidFill>
                <a:srgbClr val="990033"/>
              </a:solidFill>
            </a:endParaRPr>
          </a:p>
          <a:p>
            <a:r>
              <a:rPr lang="hu-HU" sz="2400" dirty="0">
                <a:solidFill>
                  <a:srgbClr val="990033"/>
                </a:solidFill>
              </a:rPr>
              <a:t>BME DKÖP portál</a:t>
            </a:r>
          </a:p>
          <a:p>
            <a:pPr marL="795338" indent="-342900">
              <a:buFontTx/>
              <a:buChar char="-"/>
            </a:pPr>
            <a:r>
              <a:rPr lang="hu-HU" sz="2400" dirty="0">
                <a:solidFill>
                  <a:srgbClr val="990033"/>
                </a:solidFill>
                <a:hlinkClick r:id="rId3"/>
              </a:rPr>
              <a:t>https://dkop.bme.hu/</a:t>
            </a:r>
            <a:endParaRPr lang="hu-HU" sz="2400" dirty="0">
              <a:solidFill>
                <a:srgbClr val="990033"/>
              </a:solidFill>
            </a:endParaRPr>
          </a:p>
          <a:p>
            <a:pPr marL="795338" indent="-342900">
              <a:buFontTx/>
              <a:buChar char="-"/>
            </a:pPr>
            <a:endParaRPr lang="hu-HU" sz="2400" dirty="0">
              <a:solidFill>
                <a:srgbClr val="990033"/>
              </a:solidFill>
            </a:endParaRPr>
          </a:p>
          <a:p>
            <a:endParaRPr lang="hu-HU" sz="2400" dirty="0">
              <a:solidFill>
                <a:srgbClr val="990033"/>
              </a:solidFill>
            </a:endParaRPr>
          </a:p>
          <a:p>
            <a:endParaRPr lang="hu-HU" sz="2400" dirty="0">
              <a:solidFill>
                <a:srgbClr val="990033"/>
              </a:solidFill>
            </a:endParaRPr>
          </a:p>
          <a:p>
            <a:r>
              <a:rPr lang="hu-HU" sz="2400" dirty="0">
                <a:solidFill>
                  <a:srgbClr val="990033"/>
                </a:solidFill>
              </a:rPr>
              <a:t>A DKÖP ösztöndíj értéke 150 000 Ft/hó</a:t>
            </a:r>
          </a:p>
          <a:p>
            <a:endParaRPr lang="hu-HU" sz="2400" dirty="0">
              <a:solidFill>
                <a:srgbClr val="990033"/>
              </a:solidFill>
            </a:endParaRPr>
          </a:p>
          <a:p>
            <a:r>
              <a:rPr lang="hu-HU" sz="2400" dirty="0">
                <a:solidFill>
                  <a:srgbClr val="990033"/>
                </a:solidFill>
              </a:rPr>
              <a:t>Futamidő: </a:t>
            </a:r>
          </a:p>
          <a:p>
            <a:pPr marL="342900" indent="-342900">
              <a:buFontTx/>
              <a:buChar char="-"/>
            </a:pPr>
            <a:r>
              <a:rPr lang="hu-HU" sz="2400" dirty="0">
                <a:solidFill>
                  <a:srgbClr val="990033"/>
                </a:solidFill>
              </a:rPr>
              <a:t>12 hónap (2026. szeptember 1 – 2027. augusztus 31.)</a:t>
            </a:r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E33DA8C1-F71F-40C6-1E28-C47067392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A0D8E0B0-B0C5-20FE-8EAE-9F170FFC0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931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b="1" dirty="0">
                <a:solidFill>
                  <a:srgbClr val="00B050"/>
                </a:solidFill>
              </a:rPr>
              <a:t>DKÖP - Bemeneti követelmények</a:t>
            </a:r>
            <a:endParaRPr lang="hu-HU" sz="2400" b="1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églalap 2"/>
          <p:cNvSpPr/>
          <p:nvPr/>
        </p:nvSpPr>
        <p:spPr>
          <a:xfrm>
            <a:off x="107950" y="1340768"/>
            <a:ext cx="892867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/>
              <a:t>A pályázók köre az aktív PhD hallgatók</a:t>
            </a:r>
            <a:endParaRPr lang="hu-HU" sz="2000" b="1" u="sng" dirty="0"/>
          </a:p>
          <a:p>
            <a:pPr marL="285750" indent="-285750">
              <a:buFontTx/>
              <a:buChar char="-"/>
            </a:pPr>
            <a:r>
              <a:rPr lang="hu-HU" sz="2000" dirty="0"/>
              <a:t>Pályázatot az aktív hallgatói jogviszonnyal rendelkező, 2023. szeptember 1-je után felvételt nyert Állami Ösztöndíjas doktoranduszok adhatnak be. </a:t>
            </a:r>
          </a:p>
          <a:p>
            <a:pPr marL="285750" indent="-285750">
              <a:buFontTx/>
              <a:buChar char="-"/>
            </a:pPr>
            <a:endParaRPr lang="hu-HU" sz="2000" dirty="0"/>
          </a:p>
          <a:p>
            <a:pPr marL="285750" indent="-285750">
              <a:buFontTx/>
              <a:buChar char="-"/>
            </a:pPr>
            <a:r>
              <a:rPr lang="hu-HU" sz="2000" dirty="0"/>
              <a:t>A 2026. szeptember 1-jével doktori jogviszonyukat kezdő leendő doktoranduszok is benyújthatnak pályázatot. (Ebben az esetben a pályázati adatlapon nyilatkozzon arról, hogy doktori iskolába felvételizik.) Kizárólag abban az esetben kezdhetik meg az ösztöndíjas jogviszonyukat, ha sikeres felvételt nyernek a doktori iskolába és az ösztöndíjas jogviszony ideje alatt aktív hallgatói jogviszonnyal rendelkeznek. </a:t>
            </a:r>
          </a:p>
          <a:p>
            <a:pPr marL="285750" indent="-285750">
              <a:buFontTx/>
              <a:buChar char="-"/>
            </a:pPr>
            <a:endParaRPr lang="hu-HU" sz="2000" dirty="0"/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A0E511B5-96C3-0118-8D8F-86552622BA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D4B5128-30EB-0FA6-3AD0-7C106FD97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569504" y="5306616"/>
            <a:ext cx="7632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FF0000"/>
                </a:solidFill>
              </a:rPr>
              <a:t>legalább 1 db Q1-es vagy 1 db Q2-es/Q3-as folyóiratcikk benyújtása/közlésre elfogadása/ megjelentetése. A pályázatok értékelése során a vállalt Q1 -es publikációk élveznek előnyt. Legalább egy publikáció kötelezően vállalandó!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3568" y="4941168"/>
            <a:ext cx="37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Kötelező vállalások közül kiemelendő:</a:t>
            </a:r>
          </a:p>
        </p:txBody>
      </p:sp>
    </p:spTree>
    <p:extLst>
      <p:ext uri="{BB962C8B-B14F-4D97-AF65-F5344CB8AC3E}">
        <p14:creationId xmlns:p14="http://schemas.microsoft.com/office/powerpoint/2010/main" val="358177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>
            <a:extLst>
              <a:ext uri="{FF2B5EF4-FFF2-40B4-BE49-F238E27FC236}">
                <a16:creationId xmlns:a16="http://schemas.microsoft.com/office/drawing/2014/main" id="{280C7E41-8776-8E22-F222-1F8208E80F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8311952" cy="4287912"/>
          </a:xfrm>
          <a:prstGeom prst="rect">
            <a:avLst/>
          </a:prstGeom>
        </p:spPr>
      </p:pic>
      <p:sp>
        <p:nvSpPr>
          <p:cNvPr id="6" name="Cím 1">
            <a:extLst>
              <a:ext uri="{FF2B5EF4-FFF2-40B4-BE49-F238E27FC236}">
                <a16:creationId xmlns:a16="http://schemas.microsoft.com/office/drawing/2014/main" id="{C77ED0D4-4C9F-5B8D-4916-7822BCF5C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7416824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</a:t>
            </a:r>
            <a:r>
              <a:rPr lang="hu-HU" sz="2400" b="1" dirty="0">
                <a:solidFill>
                  <a:srgbClr val="00B050"/>
                </a:solidFill>
              </a:rPr>
              <a:t>DKÖP Pályázatok Értékelési szempontjai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7" name="Egyenes összekötő 6">
            <a:extLst>
              <a:ext uri="{FF2B5EF4-FFF2-40B4-BE49-F238E27FC236}">
                <a16:creationId xmlns:a16="http://schemas.microsoft.com/office/drawing/2014/main" id="{A86130D1-95EA-F568-FE0C-7088F3A38594}"/>
              </a:ext>
            </a:extLst>
          </p:cNvPr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églalap: lekerekített 9">
            <a:extLst>
              <a:ext uri="{FF2B5EF4-FFF2-40B4-BE49-F238E27FC236}">
                <a16:creationId xmlns:a16="http://schemas.microsoft.com/office/drawing/2014/main" id="{3693C8A4-7233-1827-A05D-078C210DCB69}"/>
              </a:ext>
            </a:extLst>
          </p:cNvPr>
          <p:cNvSpPr/>
          <p:nvPr/>
        </p:nvSpPr>
        <p:spPr>
          <a:xfrm>
            <a:off x="374848" y="2348880"/>
            <a:ext cx="8394304" cy="64806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05DA23F3-FC76-4B97-FD65-F8CF566E3D15}"/>
              </a:ext>
            </a:extLst>
          </p:cNvPr>
          <p:cNvSpPr txBox="1"/>
          <p:nvPr/>
        </p:nvSpPr>
        <p:spPr>
          <a:xfrm>
            <a:off x="3059832" y="6160945"/>
            <a:ext cx="3348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dirty="0">
                <a:solidFill>
                  <a:srgbClr val="990033"/>
                </a:solidFill>
              </a:rPr>
              <a:t>Összesen 260 pont</a:t>
            </a:r>
          </a:p>
        </p:txBody>
      </p:sp>
      <p:pic>
        <p:nvPicPr>
          <p:cNvPr id="2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22657D2C-BF8F-5D7F-B607-EE8F7BD493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861EB9EC-EA3C-E2DB-AB95-D4E2E3E4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86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340768"/>
          </a:xfrm>
        </p:spPr>
        <p:txBody>
          <a:bodyPr>
            <a:noAutofit/>
          </a:bodyPr>
          <a:lstStyle/>
          <a:p>
            <a:r>
              <a:rPr lang="hu-HU" sz="2400" dirty="0">
                <a:solidFill>
                  <a:srgbClr val="00B050"/>
                </a:solidFill>
              </a:rPr>
              <a:t>  </a:t>
            </a:r>
            <a:r>
              <a:rPr lang="hu-HU" sz="2400" b="1" dirty="0">
                <a:solidFill>
                  <a:srgbClr val="00B050"/>
                </a:solidFill>
              </a:rPr>
              <a:t>DKÖP - Értékelési szempontok</a:t>
            </a:r>
            <a:br>
              <a:rPr lang="hu-HU" sz="2400" b="1" dirty="0">
                <a:solidFill>
                  <a:srgbClr val="00B050"/>
                </a:solidFill>
              </a:rPr>
            </a:br>
            <a:r>
              <a:rPr lang="hu-HU" sz="2400" dirty="0"/>
              <a:t>VBK ajánlás</a:t>
            </a:r>
            <a:endParaRPr lang="hu-HU" sz="2400" dirty="0">
              <a:solidFill>
                <a:srgbClr val="C00000"/>
              </a:solidFill>
            </a:endParaRPr>
          </a:p>
        </p:txBody>
      </p:sp>
      <p:cxnSp>
        <p:nvCxnSpPr>
          <p:cNvPr id="9" name="Egyenes összekötő 8"/>
          <p:cNvCxnSpPr/>
          <p:nvPr/>
        </p:nvCxnSpPr>
        <p:spPr>
          <a:xfrm>
            <a:off x="107950" y="1268760"/>
            <a:ext cx="8856663" cy="0"/>
          </a:xfrm>
          <a:prstGeom prst="line">
            <a:avLst/>
          </a:prstGeom>
          <a:ln w="19050">
            <a:solidFill>
              <a:srgbClr val="A5002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áblázat 3">
            <a:extLst>
              <a:ext uri="{FF2B5EF4-FFF2-40B4-BE49-F238E27FC236}">
                <a16:creationId xmlns:a16="http://schemas.microsoft.com/office/drawing/2014/main" id="{4101857B-3C2F-DA25-53D6-CADDFFF25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130135"/>
              </p:ext>
            </p:extLst>
          </p:nvPr>
        </p:nvGraphicFramePr>
        <p:xfrm>
          <a:off x="457200" y="1385392"/>
          <a:ext cx="8147248" cy="4674621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2715350">
                  <a:extLst>
                    <a:ext uri="{9D8B030D-6E8A-4147-A177-3AD203B41FA5}">
                      <a16:colId xmlns:a16="http://schemas.microsoft.com/office/drawing/2014/main" val="1452887041"/>
                    </a:ext>
                  </a:extLst>
                </a:gridCol>
                <a:gridCol w="2715350">
                  <a:extLst>
                    <a:ext uri="{9D8B030D-6E8A-4147-A177-3AD203B41FA5}">
                      <a16:colId xmlns:a16="http://schemas.microsoft.com/office/drawing/2014/main" val="1793006706"/>
                    </a:ext>
                  </a:extLst>
                </a:gridCol>
                <a:gridCol w="2716548">
                  <a:extLst>
                    <a:ext uri="{9D8B030D-6E8A-4147-A177-3AD203B41FA5}">
                      <a16:colId xmlns:a16="http://schemas.microsoft.com/office/drawing/2014/main" val="1122956341"/>
                    </a:ext>
                  </a:extLst>
                </a:gridCol>
              </a:tblGrid>
              <a:tr h="15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1 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2 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3 éves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82666"/>
                  </a:ext>
                </a:extLst>
              </a:tr>
              <a:tr h="153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1 db 100% Q2*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2 db 100% Q2*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3 db 100% Q2*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extLst>
                  <a:ext uri="{0D108BD9-81ED-4DB2-BD59-A6C34878D82A}">
                    <a16:rowId xmlns:a16="http://schemas.microsoft.com/office/drawing/2014/main" val="137362150"/>
                  </a:ext>
                </a:extLst>
              </a:tr>
              <a:tr h="42180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</a:t>
                      </a:r>
                      <a:r>
                        <a:rPr lang="hu-HU" sz="1400" dirty="0" err="1">
                          <a:effectLst/>
                        </a:rPr>
                        <a:t>os</a:t>
                      </a:r>
                      <a:r>
                        <a:rPr lang="hu-HU" sz="1400" dirty="0">
                          <a:effectLst/>
                        </a:rPr>
                        <a:t> Q2 cikk 100 pont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CSAK az 1. évben TDK pontok. Több TDK esetén csak egy, vehető figyelembe: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OTDK Pro </a:t>
                      </a:r>
                      <a:r>
                        <a:rPr lang="hu-HU" sz="1400" dirty="0" err="1">
                          <a:effectLst/>
                        </a:rPr>
                        <a:t>Sci</a:t>
                      </a:r>
                      <a:r>
                        <a:rPr lang="hu-HU" sz="1400" dirty="0">
                          <a:effectLst/>
                        </a:rPr>
                        <a:t>      100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1 díj        75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2 díj        50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3 díj        40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BME TDK </a:t>
                      </a:r>
                      <a:r>
                        <a:rPr lang="hu-HU" sz="1400" baseline="0" dirty="0">
                          <a:effectLst/>
                        </a:rPr>
                        <a:t>        </a:t>
                      </a:r>
                      <a:r>
                        <a:rPr lang="hu-HU" sz="1400" dirty="0">
                          <a:effectLst/>
                        </a:rPr>
                        <a:t>1  60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            2  40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                          3  32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hu-HU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 BME TDK és az OTDK pontok nem összegződnek (magasabb pontszám számít)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</a:t>
                      </a:r>
                      <a:r>
                        <a:rPr lang="hu-HU" sz="1400" dirty="0" err="1">
                          <a:effectLst/>
                        </a:rPr>
                        <a:t>os</a:t>
                      </a:r>
                      <a:r>
                        <a:rPr lang="hu-HU" sz="1400" dirty="0">
                          <a:effectLst/>
                        </a:rPr>
                        <a:t> Q2 cikk 50 pont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400" dirty="0">
                          <a:effectLst/>
                        </a:rPr>
                        <a:t>Azaz 1 db 100%-</a:t>
                      </a:r>
                      <a:r>
                        <a:rPr lang="hu-HU" sz="1400" dirty="0" err="1">
                          <a:effectLst/>
                        </a:rPr>
                        <a:t>os</a:t>
                      </a:r>
                      <a:r>
                        <a:rPr lang="hu-HU" sz="1400" dirty="0">
                          <a:effectLst/>
                        </a:rPr>
                        <a:t> Q2 cikk 33 pont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82" marR="61582" marT="0" marB="0"/>
                </a:tc>
                <a:extLst>
                  <a:ext uri="{0D108BD9-81ED-4DB2-BD59-A6C34878D82A}">
                    <a16:rowId xmlns:a16="http://schemas.microsoft.com/office/drawing/2014/main" val="2002648330"/>
                  </a:ext>
                </a:extLst>
              </a:tr>
            </a:tbl>
          </a:graphicData>
        </a:graphic>
      </p:graphicFrame>
      <p:sp>
        <p:nvSpPr>
          <p:cNvPr id="5" name="Szövegdoboz 4">
            <a:extLst>
              <a:ext uri="{FF2B5EF4-FFF2-40B4-BE49-F238E27FC236}">
                <a16:creationId xmlns:a16="http://schemas.microsoft.com/office/drawing/2014/main" id="{5B4685EF-D76B-8DB3-75F1-3B4ED61BDDF6}"/>
              </a:ext>
            </a:extLst>
          </p:cNvPr>
          <p:cNvSpPr txBox="1"/>
          <p:nvPr/>
        </p:nvSpPr>
        <p:spPr>
          <a:xfrm>
            <a:off x="365562" y="6167045"/>
            <a:ext cx="8330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D1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-es közlemény 200%, Q1 150%, Q3-es 75%, Q4-as 15%-át éri a Q2-es közleménynek, 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100%-os részvétel az Oláh György DI szabályai szerint, a bekért nyilatkozat alapján. 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78B249-1EA1-5CE0-10C5-569543B61E02}"/>
              </a:ext>
            </a:extLst>
          </p:cNvPr>
          <p:cNvSpPr txBox="1"/>
          <p:nvPr/>
        </p:nvSpPr>
        <p:spPr>
          <a:xfrm>
            <a:off x="3224280" y="2348880"/>
            <a:ext cx="5885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*A besorolás az MTMT rendszerben található </a:t>
            </a:r>
          </a:p>
          <a:p>
            <a:pPr algn="ctr"/>
            <a:r>
              <a:rPr lang="hu-H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legmagasabb besorolást jelenti!</a:t>
            </a:r>
          </a:p>
          <a:p>
            <a:pPr algn="ctr"/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További egy darab már beküldött kézirat egy Q2 cikk maximum 40%-ként</a:t>
            </a:r>
            <a:b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számításba vehető, erről a bíráló dönt</a:t>
            </a:r>
            <a:b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a feltöltött és témavezető által aláírt kézirat alapján.</a:t>
            </a:r>
            <a:b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Itt is nyilatkozni kell a szerzői arányokról!</a:t>
            </a:r>
          </a:p>
          <a:p>
            <a:pPr algn="ctr"/>
            <a:endParaRPr lang="hu-HU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Számoló tábla használata!</a:t>
            </a:r>
            <a:endParaRPr lang="hu-HU" b="1" dirty="0">
              <a:solidFill>
                <a:srgbClr val="FF0000"/>
              </a:solidFill>
            </a:endParaRPr>
          </a:p>
          <a:p>
            <a:pPr algn="ctr"/>
            <a:endParaRPr lang="hu-HU" b="1" dirty="0"/>
          </a:p>
        </p:txBody>
      </p:sp>
      <p:pic>
        <p:nvPicPr>
          <p:cNvPr id="3" name="Picture 2" descr="H:\K+F+InfoPont\Logók\infopont_bme_hu_logo_04_inline_text.jpg">
            <a:extLst>
              <a:ext uri="{FF2B5EF4-FFF2-40B4-BE49-F238E27FC236}">
                <a16:creationId xmlns:a16="http://schemas.microsoft.com/office/drawing/2014/main" id="{B3FD3259-74FD-2DB8-8B89-B55249593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4" t="6529" r="15333" b="10866"/>
          <a:stretch/>
        </p:blipFill>
        <p:spPr bwMode="auto">
          <a:xfrm>
            <a:off x="93911" y="44624"/>
            <a:ext cx="877689" cy="117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918BA56-D604-4D8B-FA97-6343B675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5FA5-FC57-4BA4-B111-E2C3F5824E52}" type="slidenum">
              <a:rPr lang="hu-HU" smtClean="0"/>
              <a:pPr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65191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4437</TotalTime>
  <Words>2656</Words>
  <Application>Microsoft Office PowerPoint</Application>
  <PresentationFormat>Diavetítés a képernyőre (4:3 oldalarány)</PresentationFormat>
  <Paragraphs>365</Paragraphs>
  <Slides>33</Slides>
  <Notes>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Aptos</vt:lpstr>
      <vt:lpstr>Arial</vt:lpstr>
      <vt:lpstr>Calibri</vt:lpstr>
      <vt:lpstr>DaunPenh</vt:lpstr>
      <vt:lpstr>Times New Roman</vt:lpstr>
      <vt:lpstr>Office-téma</vt:lpstr>
      <vt:lpstr>Egyetemi Kutatói Ösztöndíj Program Doktoranduszi Kiválósági Ösztöndíj Program  Tájékoztató – 2026. május 7.</vt:lpstr>
      <vt:lpstr> TARTALOM</vt:lpstr>
      <vt:lpstr> Általános információk</vt:lpstr>
      <vt:lpstr> </vt:lpstr>
      <vt:lpstr> </vt:lpstr>
      <vt:lpstr> Doktoranduszi Kiválósági Ösztöndíj Program Hasznos linkek, Kategóriák</vt:lpstr>
      <vt:lpstr>DKÖP - Bemeneti követelmények</vt:lpstr>
      <vt:lpstr> DKÖP Pályázatok Értékelési szempontjai</vt:lpstr>
      <vt:lpstr>  DKÖP - Értékelési szempontok VBK ajánlás</vt:lpstr>
      <vt:lpstr> DKÖP - Kutatási terv értékelése</vt:lpstr>
      <vt:lpstr>DKÖP - A pályázat részeként kötelezően benyújtandó dokumentumok</vt:lpstr>
      <vt:lpstr>Nyilatkozatok beszerzése</vt:lpstr>
      <vt:lpstr>EKÖP doktoráns kategória</vt:lpstr>
      <vt:lpstr> EKÖP – Doktorandusz hallgatói kategória Általános leírás</vt:lpstr>
      <vt:lpstr> EKÖP Pályázatok Értékelési szempontjai Doktoráns és Fiatal kutatói pályázatok esetén</vt:lpstr>
      <vt:lpstr>  Doktorandusz hallgatói kategória VBK ajánlás – Értékelés</vt:lpstr>
      <vt:lpstr> </vt:lpstr>
      <vt:lpstr> Egyetemi Kutatói Ösztöndíj Program Hasznos linkek, Kategóriák</vt:lpstr>
      <vt:lpstr> EKÖP – BSc hallgatói kategória Általános leírás</vt:lpstr>
      <vt:lpstr> EKÖP – MSc hallgatói kategória Általános leírás</vt:lpstr>
      <vt:lpstr> EKÖP – BSc és MSc hallgatói kategória VBK ajánlás - Értékelés</vt:lpstr>
      <vt:lpstr> EKÖP – BSc és MSc hallgatói kategória VBK ajánlás - Értékelés</vt:lpstr>
      <vt:lpstr> EKÖP – BSc és MSc hallgatói kategória VBK ajánlás - Értékelés</vt:lpstr>
      <vt:lpstr> EKÖP – BSc és MSc hallgatói kategória VBK ajánlás - Értékelés</vt:lpstr>
      <vt:lpstr>Publikációs pontszámítás</vt:lpstr>
      <vt:lpstr>Néhány tanács a pályázat megírásához</vt:lpstr>
      <vt:lpstr>Néhány tanács a pályázat megírásához</vt:lpstr>
      <vt:lpstr> Fiatal kutató I kategória (doktorvárományos) Általános leírás</vt:lpstr>
      <vt:lpstr> Fiatal kutató II kategória Általános leírás</vt:lpstr>
      <vt:lpstr> Fiatal kutató I és II kategóriák VBK ajánlás – Értékelés</vt:lpstr>
      <vt:lpstr> </vt:lpstr>
      <vt:lpstr>Lebonyolítás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Dr. Bodzay Brigitta</dc:creator>
  <cp:lastModifiedBy>kelemen</cp:lastModifiedBy>
  <cp:revision>265</cp:revision>
  <cp:lastPrinted>2019-05-23T09:53:53Z</cp:lastPrinted>
  <dcterms:created xsi:type="dcterms:W3CDTF">2016-06-15T12:20:49Z</dcterms:created>
  <dcterms:modified xsi:type="dcterms:W3CDTF">2026-05-11T08:04:52Z</dcterms:modified>
</cp:coreProperties>
</file>